
<file path=[Content_Types].xml><?xml version="1.0" encoding="utf-8"?>
<Types xmlns="http://schemas.openxmlformats.org/package/2006/content-types">
  <Default Extension="acdc" ContentType="image/tif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8" d="100"/>
          <a:sy n="58" d="100"/>
        </p:scale>
        <p:origin x="101" y="6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CD67D-5625-4E76-9D9B-4E6DABD2B1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E22D81E-2552-45AE-9E26-B45AB8B7B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CF5DD5C-A2F4-417A-915A-F5C9A0ED36BC}"/>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758FDF19-516B-4325-8E66-036535849F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132DBE-924A-4480-8844-51372188EE38}"/>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3148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DC1EB-F624-4022-AAB1-10F58A481F9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BAB329D-57A9-4117-BD4A-09D34E3247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35BDCF-ECC4-4BEE-9D8D-461B5B1DBD8B}"/>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E2ACD108-1B2F-48ED-AE94-2F71AE6F2D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2BF9A2-6C55-4A78-AFBC-231CDDDED6EC}"/>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357727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6571F3-BE4A-4302-89B4-6597443DFA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66370C7-F626-4725-92BC-789C7402DC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E1EB73-97CA-4C5B-91F2-1C52E7639CD8}"/>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0DCB610F-6FF0-4A29-9C95-41A2E739D3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DCBE04-9AF1-402C-B09A-80E996293B73}"/>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796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223BB-476A-4590-8680-883BE51BA9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B786E9-26A9-4AAE-B279-EC6EF80672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B46C2E-A8A5-4EA9-8F10-56447454F2E8}"/>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D7BDED87-DD65-4C42-AF89-74C6597A83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38B16E-D662-4BB0-BE75-89D098C6BAF5}"/>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8433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4B04B-EBD9-4311-ACDD-B0194DABD5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7A324-C6FA-4019-8FDC-FC5C1136EF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FCBEEF-2F01-4309-8C8D-14A5935A7DFE}"/>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B483BF12-97A0-498F-B68D-9D0A0DEC5B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14782A-F036-4A61-886A-94AC28049E0F}"/>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354282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425ED-F0FB-4DD7-ABE1-6503608378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A4F3F8A-8274-4666-BF64-50599494002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17183F-52D9-426D-9168-49D4266320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163AE8D-6CCD-45AF-AA6F-E4F05447644D}"/>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6" name="Espace réservé du pied de page 5">
            <a:extLst>
              <a:ext uri="{FF2B5EF4-FFF2-40B4-BE49-F238E27FC236}">
                <a16:creationId xmlns:a16="http://schemas.microsoft.com/office/drawing/2014/main" id="{32510712-7745-40E1-A1B7-076F4E679F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C5FF88-2AB3-4755-9275-B2789E49157C}"/>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636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D2BF95-7B9C-481A-94BD-4BBF42AECF2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23EB8AB-A247-4A2D-853C-5D1B2044C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9DC2D99-2F89-4979-80D0-50BC5190807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787427F-F7EA-40A0-8D39-DAC6EF52A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C99C6E-8309-4C44-9DC9-2021DB460B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7AA6102-3DCF-4779-AC6C-5D96E150C131}"/>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8" name="Espace réservé du pied de page 7">
            <a:extLst>
              <a:ext uri="{FF2B5EF4-FFF2-40B4-BE49-F238E27FC236}">
                <a16:creationId xmlns:a16="http://schemas.microsoft.com/office/drawing/2014/main" id="{2C3DE0BF-2BF3-4FAD-9140-B557AE1AE4D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3F2CF82-5EDA-4AB5-B54B-B2FC07F67A9B}"/>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73502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268D2-E25A-4693-B61D-1B77DB02AA1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8FA5A1D-15F5-4169-9D27-03ADACBE88B1}"/>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4" name="Espace réservé du pied de page 3">
            <a:extLst>
              <a:ext uri="{FF2B5EF4-FFF2-40B4-BE49-F238E27FC236}">
                <a16:creationId xmlns:a16="http://schemas.microsoft.com/office/drawing/2014/main" id="{49CE88C5-63F4-4D0D-93CF-6C7DA4E81A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EBCA035-087D-4F9D-B79B-F719D3A3AFD5}"/>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191677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FE87AF-AE44-4876-B63E-88FF000BB095}"/>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3" name="Espace réservé du pied de page 2">
            <a:extLst>
              <a:ext uri="{FF2B5EF4-FFF2-40B4-BE49-F238E27FC236}">
                <a16:creationId xmlns:a16="http://schemas.microsoft.com/office/drawing/2014/main" id="{16585EA8-4308-4991-9303-F2FD55D79A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5AD13C9-3478-4D91-95DB-C40511A92692}"/>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79810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C9D6F-F57B-4042-A980-4077FE45AE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F2B46A-6C5D-4409-90A1-05E583A32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8F92A6-D2A3-460F-8D4F-AA8D700E4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3D5943-7D4A-43F2-B72D-24A2C6F5A621}"/>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6" name="Espace réservé du pied de page 5">
            <a:extLst>
              <a:ext uri="{FF2B5EF4-FFF2-40B4-BE49-F238E27FC236}">
                <a16:creationId xmlns:a16="http://schemas.microsoft.com/office/drawing/2014/main" id="{072E85DA-FBAC-4F4F-B72C-C3B8F1CA13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867317-456F-4B86-ACAB-DB955F0446B8}"/>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228588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3502E-0D0E-4D83-8928-8D9856A45F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83E5D5-EE20-442E-B352-09F1AC5EF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E8D7323-CF20-4D23-ABFE-8381BFEEB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686B49-0CBC-46BF-8365-0F236F448644}"/>
              </a:ext>
            </a:extLst>
          </p:cNvPr>
          <p:cNvSpPr>
            <a:spLocks noGrp="1"/>
          </p:cNvSpPr>
          <p:nvPr>
            <p:ph type="dt" sz="half" idx="10"/>
          </p:nvPr>
        </p:nvSpPr>
        <p:spPr/>
        <p:txBody>
          <a:bodyPr/>
          <a:lstStyle/>
          <a:p>
            <a:fld id="{215E34B9-A962-4AFD-B48C-3E767F403AF0}" type="datetimeFigureOut">
              <a:rPr lang="fr-FR" smtClean="0"/>
              <a:t>07/01/2021</a:t>
            </a:fld>
            <a:endParaRPr lang="fr-FR"/>
          </a:p>
        </p:txBody>
      </p:sp>
      <p:sp>
        <p:nvSpPr>
          <p:cNvPr id="6" name="Espace réservé du pied de page 5">
            <a:extLst>
              <a:ext uri="{FF2B5EF4-FFF2-40B4-BE49-F238E27FC236}">
                <a16:creationId xmlns:a16="http://schemas.microsoft.com/office/drawing/2014/main" id="{55B753D0-8005-4C8E-8744-C893218C03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34D0F8-3CC5-458B-BE5E-3C5B6429B202}"/>
              </a:ext>
            </a:extLst>
          </p:cNvPr>
          <p:cNvSpPr>
            <a:spLocks noGrp="1"/>
          </p:cNvSpPr>
          <p:nvPr>
            <p:ph type="sldNum" sz="quarter" idx="12"/>
          </p:nvPr>
        </p:nvSpPr>
        <p:spPr/>
        <p:txBody>
          <a:bodyPr/>
          <a:lstStyle/>
          <a:p>
            <a:fld id="{F0A53DC4-2CC1-42E0-B5BD-E191A55EE95C}" type="slidenum">
              <a:rPr lang="fr-FR" smtClean="0"/>
              <a:t>‹N°›</a:t>
            </a:fld>
            <a:endParaRPr lang="fr-FR"/>
          </a:p>
        </p:txBody>
      </p:sp>
    </p:spTree>
    <p:extLst>
      <p:ext uri="{BB962C8B-B14F-4D97-AF65-F5344CB8AC3E}">
        <p14:creationId xmlns:p14="http://schemas.microsoft.com/office/powerpoint/2010/main" val="317305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5BB801-F46D-4F45-B68B-CD83ED98B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703D4AC-9840-4A97-8619-C049ED634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46E50B-19E8-4C38-829D-966BE7857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E34B9-A962-4AFD-B48C-3E767F403AF0}"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83078B8D-DDE9-46E8-A2FE-FF4FDDF3D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13E7C9C-B6A2-408F-8D1C-0F5E3E5EB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53DC4-2CC1-42E0-B5BD-E191A55EE95C}" type="slidenum">
              <a:rPr lang="fr-FR" smtClean="0"/>
              <a:t>‹N°›</a:t>
            </a:fld>
            <a:endParaRPr lang="fr-FR"/>
          </a:p>
        </p:txBody>
      </p:sp>
    </p:spTree>
    <p:extLst>
      <p:ext uri="{BB962C8B-B14F-4D97-AF65-F5344CB8AC3E}">
        <p14:creationId xmlns:p14="http://schemas.microsoft.com/office/powerpoint/2010/main" val="2558941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acdc"/><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texte, clipart&#10;&#10;Description générée automatiquement">
            <a:extLst>
              <a:ext uri="{FF2B5EF4-FFF2-40B4-BE49-F238E27FC236}">
                <a16:creationId xmlns:a16="http://schemas.microsoft.com/office/drawing/2014/main" id="{03EDBD13-7DEF-4D90-9DE1-2C69AAFDE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7" y="2740686"/>
            <a:ext cx="5294716" cy="137662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44D33185-8EE0-4AD3-9FCA-EF2F45B3FAB3}"/>
              </a:ext>
            </a:extLst>
          </p:cNvPr>
          <p:cNvPicPr>
            <a:picLocks noChangeAspect="1"/>
          </p:cNvPicPr>
          <p:nvPr/>
        </p:nvPicPr>
        <p:blipFill>
          <a:blip r:embed="rId3"/>
          <a:stretch>
            <a:fillRect/>
          </a:stretch>
        </p:blipFill>
        <p:spPr>
          <a:xfrm>
            <a:off x="6253817" y="1692826"/>
            <a:ext cx="5294715" cy="3472347"/>
          </a:xfrm>
          <a:prstGeom prst="rect">
            <a:avLst/>
          </a:prstGeom>
        </p:spPr>
      </p:pic>
      <p:sp>
        <p:nvSpPr>
          <p:cNvPr id="2" name="AutoShape 2">
            <a:extLst>
              <a:ext uri="{FF2B5EF4-FFF2-40B4-BE49-F238E27FC236}">
                <a16:creationId xmlns:a16="http://schemas.microsoft.com/office/drawing/2014/main" id="{1F678598-A496-4B96-8693-1BB3A4D0AFCC}"/>
              </a:ext>
            </a:extLst>
          </p:cNvPr>
          <p:cNvSpPr>
            <a:spLocks noChangeAspect="1" noChangeArrowheads="1"/>
          </p:cNvSpPr>
          <p:nvPr/>
        </p:nvSpPr>
        <p:spPr bwMode="auto">
          <a:xfrm>
            <a:off x="0" y="1844675"/>
            <a:ext cx="12192000" cy="316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a:extLst>
              <a:ext uri="{FF2B5EF4-FFF2-40B4-BE49-F238E27FC236}">
                <a16:creationId xmlns:a16="http://schemas.microsoft.com/office/drawing/2014/main" id="{7E09A742-5F1F-4056-BE41-BC7FA713726C}"/>
              </a:ext>
            </a:extLst>
          </p:cNvPr>
          <p:cNvSpPr>
            <a:spLocks noChangeAspect="1" noChangeArrowheads="1"/>
          </p:cNvSpPr>
          <p:nvPr/>
        </p:nvSpPr>
        <p:spPr bwMode="auto">
          <a:xfrm>
            <a:off x="1258542" y="1997075"/>
            <a:ext cx="11085857" cy="287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a:extLst>
              <a:ext uri="{FF2B5EF4-FFF2-40B4-BE49-F238E27FC236}">
                <a16:creationId xmlns:a16="http://schemas.microsoft.com/office/drawing/2014/main" id="{F280DF15-8EED-47C8-B28A-7E0DB934517A}"/>
              </a:ext>
            </a:extLst>
          </p:cNvPr>
          <p:cNvSpPr>
            <a:spLocks noChangeAspect="1" noChangeArrowheads="1"/>
          </p:cNvSpPr>
          <p:nvPr/>
        </p:nvSpPr>
        <p:spPr bwMode="auto">
          <a:xfrm>
            <a:off x="152400" y="1997075"/>
            <a:ext cx="12192000" cy="316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66466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C3100B74-E219-4D71-B3A2-A2D8F36D4E24}"/>
              </a:ext>
            </a:extLst>
          </p:cNvPr>
          <p:cNvPicPr>
            <a:picLocks noChangeAspect="1"/>
          </p:cNvPicPr>
          <p:nvPr/>
        </p:nvPicPr>
        <p:blipFill rotWithShape="1">
          <a:blip r:embed="rId2">
            <a:extLst>
              <a:ext uri="{28A0092B-C50C-407E-A947-70E740481C1C}">
                <a14:useLocalDpi xmlns:a14="http://schemas.microsoft.com/office/drawing/2010/main" val="0"/>
              </a:ext>
            </a:extLst>
          </a:blip>
          <a:srcRect l="20810" t="20210" r="21871" b="7977"/>
          <a:stretch/>
        </p:blipFill>
        <p:spPr>
          <a:xfrm>
            <a:off x="7663940" y="2472268"/>
            <a:ext cx="4528060" cy="3400211"/>
          </a:xfrm>
          <a:prstGeom prst="rect">
            <a:avLst/>
          </a:prstGeom>
        </p:spPr>
      </p:pic>
      <p:pic>
        <p:nvPicPr>
          <p:cNvPr id="15" name="Espace réservé du contenu 4">
            <a:extLst>
              <a:ext uri="{FF2B5EF4-FFF2-40B4-BE49-F238E27FC236}">
                <a16:creationId xmlns:a16="http://schemas.microsoft.com/office/drawing/2014/main" id="{66B73614-CF95-4A7D-ABA5-CEA1ABC715D4}"/>
              </a:ext>
            </a:extLst>
          </p:cNvPr>
          <p:cNvPicPr/>
          <p:nvPr/>
        </p:nvPicPr>
        <p:blipFill rotWithShape="1">
          <a:blip r:embed="rId3"/>
          <a:srcRect r="2525"/>
          <a:stretch/>
        </p:blipFill>
        <p:spPr bwMode="auto">
          <a:xfrm>
            <a:off x="7670799" y="2486128"/>
            <a:ext cx="4632960" cy="3752850"/>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B0B2E5CD-132B-49B7-B3B4-B7EDCE707E9F}"/>
              </a:ext>
            </a:extLst>
          </p:cNvPr>
          <p:cNvSpPr>
            <a:spLocks noGrp="1"/>
          </p:cNvSpPr>
          <p:nvPr>
            <p:ph type="title"/>
          </p:nvPr>
        </p:nvSpPr>
        <p:spPr>
          <a:xfrm>
            <a:off x="838200" y="365125"/>
            <a:ext cx="9707880" cy="803275"/>
          </a:xfrm>
        </p:spPr>
        <p:txBody>
          <a:bodyPr>
            <a:noAutofit/>
          </a:bodyPr>
          <a:lstStyle/>
          <a:p>
            <a:r>
              <a:rPr lang="fr-FR" sz="2400" i="1" dirty="0">
                <a:latin typeface="Imprint MT Shadow" panose="04020605060303030202" pitchFamily="82" charset="0"/>
              </a:rPr>
              <a:t>Question 8: Toutes les mères étrangères dont les enfants ont la nationalité française ont droit à un titre de séjour</a:t>
            </a:r>
          </a:p>
        </p:txBody>
      </p:sp>
      <p:sp>
        <p:nvSpPr>
          <p:cNvPr id="3" name="ZoneTexte 2">
            <a:extLst>
              <a:ext uri="{FF2B5EF4-FFF2-40B4-BE49-F238E27FC236}">
                <a16:creationId xmlns:a16="http://schemas.microsoft.com/office/drawing/2014/main" id="{40371D4A-0996-4C1B-BDC2-60508ED662B3}"/>
              </a:ext>
            </a:extLst>
          </p:cNvPr>
          <p:cNvSpPr txBox="1"/>
          <p:nvPr/>
        </p:nvSpPr>
        <p:spPr>
          <a:xfrm>
            <a:off x="838200" y="1276771"/>
            <a:ext cx="7858760" cy="1015663"/>
          </a:xfrm>
          <a:prstGeom prst="rect">
            <a:avLst/>
          </a:prstGeom>
          <a:noFill/>
        </p:spPr>
        <p:txBody>
          <a:bodyPr wrap="square" rtlCol="0">
            <a:spAutoFit/>
          </a:bodyPr>
          <a:lstStyle/>
          <a:p>
            <a:pPr algn="just"/>
            <a:r>
              <a:rPr lang="fr-FR" sz="2000" dirty="0">
                <a:solidFill>
                  <a:schemeClr val="accent1"/>
                </a:solidFill>
                <a:effectLst/>
                <a:latin typeface="Times New Roman" panose="02020603050405020304" pitchFamily="18" charset="0"/>
                <a:ea typeface="Times New Roman" panose="02020603050405020304" pitchFamily="18" charset="0"/>
              </a:rPr>
              <a:t>FAUX : Les mères étrangères qui ont </a:t>
            </a:r>
            <a:r>
              <a:rPr lang="fr-FR" sz="2000" dirty="0" err="1">
                <a:solidFill>
                  <a:schemeClr val="accent1"/>
                </a:solidFill>
                <a:effectLst/>
                <a:latin typeface="Times New Roman" panose="02020603050405020304" pitchFamily="18" charset="0"/>
                <a:ea typeface="Times New Roman" panose="02020603050405020304" pitchFamily="18" charset="0"/>
              </a:rPr>
              <a:t>un∙e</a:t>
            </a:r>
            <a:r>
              <a:rPr lang="fr-FR" sz="2000" dirty="0">
                <a:solidFill>
                  <a:schemeClr val="accent1"/>
                </a:solidFill>
                <a:effectLst/>
                <a:latin typeface="Times New Roman" panose="02020603050405020304" pitchFamily="18" charset="0"/>
                <a:ea typeface="Times New Roman" panose="02020603050405020304" pitchFamily="18" charset="0"/>
              </a:rPr>
              <a:t> enfant avec un homme français et dont l’enfant est donc </a:t>
            </a:r>
            <a:r>
              <a:rPr lang="fr-FR" sz="2000" dirty="0" err="1">
                <a:solidFill>
                  <a:schemeClr val="accent1"/>
                </a:solidFill>
                <a:effectLst/>
                <a:latin typeface="Times New Roman" panose="02020603050405020304" pitchFamily="18" charset="0"/>
                <a:ea typeface="Times New Roman" panose="02020603050405020304" pitchFamily="18" charset="0"/>
              </a:rPr>
              <a:t>français∙e</a:t>
            </a:r>
            <a:r>
              <a:rPr lang="fr-FR" sz="2000" dirty="0">
                <a:solidFill>
                  <a:schemeClr val="accent1"/>
                </a:solidFill>
                <a:effectLst/>
                <a:latin typeface="Times New Roman" panose="02020603050405020304" pitchFamily="18" charset="0"/>
                <a:ea typeface="Times New Roman" panose="02020603050405020304" pitchFamily="18" charset="0"/>
              </a:rPr>
              <a:t>, n’obtiennent pas systématiquement de titre de séjour, surtout lorsqu’elles ne sont pas mariées avec le père. </a:t>
            </a:r>
          </a:p>
        </p:txBody>
      </p:sp>
      <p:sp>
        <p:nvSpPr>
          <p:cNvPr id="6" name="ZoneTexte 5">
            <a:extLst>
              <a:ext uri="{FF2B5EF4-FFF2-40B4-BE49-F238E27FC236}">
                <a16:creationId xmlns:a16="http://schemas.microsoft.com/office/drawing/2014/main" id="{C4EA0CD1-9716-47EB-9CF9-1259AC10B3BA}"/>
              </a:ext>
            </a:extLst>
          </p:cNvPr>
          <p:cNvSpPr txBox="1"/>
          <p:nvPr/>
        </p:nvSpPr>
        <p:spPr>
          <a:xfrm>
            <a:off x="6187439" y="766762"/>
            <a:ext cx="2240944" cy="400110"/>
          </a:xfrm>
          <a:prstGeom prst="rect">
            <a:avLst/>
          </a:prstGeom>
          <a:noFill/>
        </p:spPr>
        <p:txBody>
          <a:bodyPr wrap="square">
            <a:spAutoFit/>
          </a:bodyPr>
          <a:lstStyle/>
          <a:p>
            <a:r>
              <a:rPr lang="fr-FR" sz="2000" i="1" dirty="0">
                <a:latin typeface="Imprint MT Shadow" panose="04020605060303030202" pitchFamily="82" charset="0"/>
              </a:rPr>
              <a:t>VRAI / FAUX?</a:t>
            </a:r>
          </a:p>
        </p:txBody>
      </p:sp>
      <p:sp>
        <p:nvSpPr>
          <p:cNvPr id="7" name="ZoneTexte 6">
            <a:extLst>
              <a:ext uri="{FF2B5EF4-FFF2-40B4-BE49-F238E27FC236}">
                <a16:creationId xmlns:a16="http://schemas.microsoft.com/office/drawing/2014/main" id="{212065C3-2EB7-4A0C-A362-B984278BEA87}"/>
              </a:ext>
            </a:extLst>
          </p:cNvPr>
          <p:cNvSpPr txBox="1"/>
          <p:nvPr/>
        </p:nvSpPr>
        <p:spPr>
          <a:xfrm>
            <a:off x="10546080" y="720595"/>
            <a:ext cx="1338579" cy="461665"/>
          </a:xfrm>
          <a:prstGeom prst="rect">
            <a:avLst/>
          </a:prstGeom>
          <a:noFill/>
        </p:spPr>
        <p:txBody>
          <a:bodyPr wrap="square" rtlCol="0">
            <a:spAutoFit/>
          </a:bodyPr>
          <a:lstStyle/>
          <a:p>
            <a:r>
              <a:rPr lang="fr-FR" sz="2400" b="1" dirty="0">
                <a:solidFill>
                  <a:srgbClr val="0070C0"/>
                </a:solidFill>
                <a:latin typeface="Times New Roman" panose="02020603050405020304" pitchFamily="18" charset="0"/>
                <a:cs typeface="Times New Roman" panose="02020603050405020304" pitchFamily="18" charset="0"/>
              </a:rPr>
              <a:t>FAUX</a:t>
            </a:r>
          </a:p>
        </p:txBody>
      </p:sp>
      <p:sp>
        <p:nvSpPr>
          <p:cNvPr id="16" name="ZoneTexte 15">
            <a:extLst>
              <a:ext uri="{FF2B5EF4-FFF2-40B4-BE49-F238E27FC236}">
                <a16:creationId xmlns:a16="http://schemas.microsoft.com/office/drawing/2014/main" id="{915BB73E-29C0-4740-B013-1457B0C875C9}"/>
              </a:ext>
            </a:extLst>
          </p:cNvPr>
          <p:cNvSpPr txBox="1"/>
          <p:nvPr/>
        </p:nvSpPr>
        <p:spPr>
          <a:xfrm>
            <a:off x="838200" y="2472268"/>
            <a:ext cx="6944357" cy="1077218"/>
          </a:xfrm>
          <a:prstGeom prst="rect">
            <a:avLst/>
          </a:prstGeom>
          <a:noFill/>
        </p:spPr>
        <p:txBody>
          <a:bodyPr wrap="square" rtlCol="0">
            <a:spAutoFit/>
          </a:bodyPr>
          <a:lstStyle/>
          <a:p>
            <a:r>
              <a:rPr lang="fr-FR" sz="1600" dirty="0">
                <a:effectLst/>
                <a:latin typeface="Times New Roman" panose="02020603050405020304" pitchFamily="18" charset="0"/>
                <a:ea typeface="Calibri" panose="020F0502020204030204" pitchFamily="34" charset="0"/>
                <a:cs typeface="Times New Roman" panose="02020603050405020304" pitchFamily="18" charset="0"/>
              </a:rPr>
              <a:t>L’administration peut en effet exiger qu’elles prouvent que le père contribue à l’éducation de l’enfant. Celles qui n’y parviennent pas peuvent alors perdre leur droit au séjour et tous les autres droits afférents, comme celui de travailler légalement ou de percevoir des aides. </a:t>
            </a:r>
            <a:endParaRPr lang="fr-FR" sz="1600" dirty="0">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51145F15-B485-4B99-A52C-B64B04FABB54}"/>
              </a:ext>
            </a:extLst>
          </p:cNvPr>
          <p:cNvSpPr txBox="1"/>
          <p:nvPr/>
        </p:nvSpPr>
        <p:spPr>
          <a:xfrm>
            <a:off x="238539" y="4785567"/>
            <a:ext cx="7432260" cy="1200329"/>
          </a:xfrm>
          <a:prstGeom prst="rect">
            <a:avLst/>
          </a:prstGeom>
          <a:noFill/>
        </p:spPr>
        <p:txBody>
          <a:bodyPr wrap="square" rtlCol="0">
            <a:spAutoFit/>
          </a:bodyPr>
          <a:lstStyle/>
          <a:p>
            <a:r>
              <a:rPr lang="fr-FR" sz="1800" b="1" i="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Inquiétude:</a:t>
            </a:r>
            <a:r>
              <a:rPr lang="fr-FR" sz="1800" i="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C’est </a:t>
            </a:r>
            <a:r>
              <a:rPr lang="fr-FR" sz="1800" b="1" i="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double peine en quelques sorte</a:t>
            </a:r>
            <a:r>
              <a:rPr lang="fr-FR" sz="1800" i="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Alors que la plupart des mères isolées reçoivent une aide financière de l’</a:t>
            </a:r>
            <a:r>
              <a:rPr lang="fr-FR" sz="1800" i="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Etat</a:t>
            </a:r>
            <a:r>
              <a:rPr lang="fr-FR" sz="1800" i="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non seulement celles-ci sont seules pour élever leur enfant mais l’</a:t>
            </a:r>
            <a:r>
              <a:rPr lang="fr-FR" sz="1800" i="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Etat</a:t>
            </a:r>
            <a:r>
              <a:rPr lang="fr-FR" sz="1800" i="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les empêche de gagner leur vie légalement.</a:t>
            </a:r>
            <a:endParaRPr lang="fr-FR"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21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1000"/>
                                        <p:tgtEl>
                                          <p:spTgt spid="6">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405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800"/>
                            </p:stCondLst>
                            <p:childTnLst>
                              <p:par>
                                <p:cTn id="27" presetID="42" presetClass="entr" presetSubtype="0" fill="hold" nodeType="after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6300"/>
                            </p:stCondLst>
                            <p:childTnLst>
                              <p:par>
                                <p:cTn id="33" presetID="42" presetClass="entr" presetSubtype="0" fill="hold" nodeType="afterEffect">
                                  <p:stCondLst>
                                    <p:cond delay="5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2300"/>
                            </p:stCondLst>
                            <p:childTnLst>
                              <p:par>
                                <p:cTn id="39" presetID="1" presetClass="entr" presetSubtype="0" fill="hold" grpId="0" nodeType="afterEffect">
                                  <p:stCondLst>
                                    <p:cond delay="1500"/>
                                  </p:stCondLst>
                                  <p:childTnLst>
                                    <p:set>
                                      <p:cBhvr>
                                        <p:cTn id="40" dur="1" fill="hold">
                                          <p:stCondLst>
                                            <p:cond delay="499"/>
                                          </p:stCondLst>
                                        </p:cTn>
                                        <p:tgtEl>
                                          <p:spTgt spid="16"/>
                                        </p:tgtEl>
                                        <p:attrNameLst>
                                          <p:attrName>style.visibility</p:attrName>
                                        </p:attrNameLst>
                                      </p:cBhvr>
                                      <p:to>
                                        <p:strVal val="visible"/>
                                      </p:to>
                                    </p:set>
                                  </p:childTnLst>
                                </p:cTn>
                              </p:par>
                            </p:childTnLst>
                          </p:cTn>
                        </p:par>
                        <p:par>
                          <p:cTn id="41" fill="hold">
                            <p:stCondLst>
                              <p:cond delay="14300"/>
                            </p:stCondLst>
                            <p:childTnLst>
                              <p:par>
                                <p:cTn id="42" presetID="21" presetClass="entr" presetSubtype="1" fill="hold" grpId="0" nodeType="after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wheel(1)">
                                      <p:cBhvr>
                                        <p:cTn id="4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7"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6FBE5-D23E-4EFA-8465-EF11BB467C7F}"/>
              </a:ext>
            </a:extLst>
          </p:cNvPr>
          <p:cNvSpPr>
            <a:spLocks noGrp="1"/>
          </p:cNvSpPr>
          <p:nvPr>
            <p:ph type="title"/>
          </p:nvPr>
        </p:nvSpPr>
        <p:spPr>
          <a:xfrm>
            <a:off x="838200" y="365125"/>
            <a:ext cx="9260840" cy="1325563"/>
          </a:xfrm>
        </p:spPr>
        <p:txBody>
          <a:bodyPr>
            <a:noAutofit/>
          </a:bodyPr>
          <a:lstStyle/>
          <a:p>
            <a:r>
              <a:rPr lang="fr-FR" sz="2400" i="1" dirty="0">
                <a:latin typeface="Imprint MT Shadow" panose="04020605060303030202" pitchFamily="82" charset="0"/>
              </a:rPr>
              <a:t>Question 9:</a:t>
            </a:r>
            <a:br>
              <a:rPr lang="fr-FR" sz="2400" i="1" dirty="0">
                <a:latin typeface="Imprint MT Shadow" panose="04020605060303030202" pitchFamily="82" charset="0"/>
              </a:rPr>
            </a:br>
            <a:r>
              <a:rPr lang="fr-FR" sz="2400" i="1" dirty="0">
                <a:latin typeface="Imprint MT Shadow" panose="04020605060303030202" pitchFamily="82" charset="0"/>
              </a:rPr>
              <a:t>Si la compagne française d'un homme étranger en situation irrégulière est enceinte, cet homme ne sera pas expulsé de France : on n'expulse pas les pères ou les futurs pères d'enfant français</a:t>
            </a:r>
          </a:p>
        </p:txBody>
      </p:sp>
      <p:sp>
        <p:nvSpPr>
          <p:cNvPr id="3" name="Espace réservé du contenu 2">
            <a:extLst>
              <a:ext uri="{FF2B5EF4-FFF2-40B4-BE49-F238E27FC236}">
                <a16:creationId xmlns:a16="http://schemas.microsoft.com/office/drawing/2014/main" id="{2BB5EB3E-5538-4ED6-B11C-5740BAA52183}"/>
              </a:ext>
            </a:extLst>
          </p:cNvPr>
          <p:cNvSpPr>
            <a:spLocks noGrp="1"/>
          </p:cNvSpPr>
          <p:nvPr>
            <p:ph idx="1"/>
          </p:nvPr>
        </p:nvSpPr>
        <p:spPr>
          <a:xfrm>
            <a:off x="838200" y="3632257"/>
            <a:ext cx="7735957" cy="1060717"/>
          </a:xfrm>
        </p:spPr>
        <p:txBody>
          <a:bodyPr>
            <a:normAutofit/>
          </a:bodyPr>
          <a:lstStyle/>
          <a:p>
            <a:pPr algn="just">
              <a:lnSpc>
                <a:spcPct val="100000"/>
              </a:lnSpc>
            </a:pPr>
            <a:r>
              <a:rPr lang="fr-FR" sz="1600" dirty="0">
                <a:latin typeface="Times New Roman" panose="02020603050405020304" pitchFamily="18" charset="0"/>
                <a:ea typeface="Times New Roman" panose="02020603050405020304" pitchFamily="18" charset="0"/>
              </a:rPr>
              <a:t>Corollaire : Avoir  une compagne française pour un étranger en situation irrégulière ne permet pas d’obtenir un titre de séjour,</a:t>
            </a:r>
          </a:p>
          <a:p>
            <a:pPr algn="just">
              <a:lnSpc>
                <a:spcPct val="100000"/>
              </a:lnSpc>
            </a:pPr>
            <a:r>
              <a:rPr lang="fr-FR" sz="1600" dirty="0">
                <a:latin typeface="Times New Roman" panose="02020603050405020304" pitchFamily="18" charset="0"/>
                <a:ea typeface="Times New Roman" panose="02020603050405020304" pitchFamily="18" charset="0"/>
              </a:rPr>
              <a:t>Qu’entend-on par « compagne » ? (épouse, concubine, pacsée, )</a:t>
            </a:r>
          </a:p>
          <a:p>
            <a:endParaRPr lang="fr-FR" dirty="0"/>
          </a:p>
        </p:txBody>
      </p:sp>
      <p:pic>
        <p:nvPicPr>
          <p:cNvPr id="5" name="Image 4">
            <a:extLst>
              <a:ext uri="{FF2B5EF4-FFF2-40B4-BE49-F238E27FC236}">
                <a16:creationId xmlns:a16="http://schemas.microsoft.com/office/drawing/2014/main" id="{45DC39E0-A38C-4B28-BCDF-CF80CDA0C0D8}"/>
              </a:ext>
            </a:extLst>
          </p:cNvPr>
          <p:cNvPicPr>
            <a:picLocks noChangeAspect="1"/>
          </p:cNvPicPr>
          <p:nvPr/>
        </p:nvPicPr>
        <p:blipFill>
          <a:blip r:embed="rId2"/>
          <a:stretch>
            <a:fillRect/>
          </a:stretch>
        </p:blipFill>
        <p:spPr>
          <a:xfrm>
            <a:off x="9070725" y="1866224"/>
            <a:ext cx="2504335" cy="2799419"/>
          </a:xfrm>
          <a:prstGeom prst="rect">
            <a:avLst/>
          </a:prstGeom>
        </p:spPr>
      </p:pic>
      <p:sp>
        <p:nvSpPr>
          <p:cNvPr id="6" name="ZoneTexte 5">
            <a:extLst>
              <a:ext uri="{FF2B5EF4-FFF2-40B4-BE49-F238E27FC236}">
                <a16:creationId xmlns:a16="http://schemas.microsoft.com/office/drawing/2014/main" id="{49B78B22-4151-442B-BCEC-7395AB720FD6}"/>
              </a:ext>
            </a:extLst>
          </p:cNvPr>
          <p:cNvSpPr txBox="1"/>
          <p:nvPr/>
        </p:nvSpPr>
        <p:spPr>
          <a:xfrm>
            <a:off x="7543553" y="1331297"/>
            <a:ext cx="2061208" cy="400110"/>
          </a:xfrm>
          <a:prstGeom prst="rect">
            <a:avLst/>
          </a:prstGeom>
          <a:noFill/>
        </p:spPr>
        <p:txBody>
          <a:bodyPr wrap="square">
            <a:spAutoFit/>
          </a:bodyPr>
          <a:lstStyle/>
          <a:p>
            <a:r>
              <a:rPr lang="fr-FR" sz="2000" i="1" dirty="0">
                <a:latin typeface="Imprint MT Shadow" panose="04020605060303030202" pitchFamily="82" charset="0"/>
              </a:rPr>
              <a:t>VRAI / FAUX? </a:t>
            </a:r>
          </a:p>
        </p:txBody>
      </p:sp>
      <p:sp>
        <p:nvSpPr>
          <p:cNvPr id="8" name="ZoneTexte 7">
            <a:extLst>
              <a:ext uri="{FF2B5EF4-FFF2-40B4-BE49-F238E27FC236}">
                <a16:creationId xmlns:a16="http://schemas.microsoft.com/office/drawing/2014/main" id="{5BD1777A-679A-4AC7-9154-7ABB0FBFBFCA}"/>
              </a:ext>
            </a:extLst>
          </p:cNvPr>
          <p:cNvSpPr txBox="1"/>
          <p:nvPr/>
        </p:nvSpPr>
        <p:spPr>
          <a:xfrm>
            <a:off x="9965635" y="1163102"/>
            <a:ext cx="2226365" cy="461665"/>
          </a:xfrm>
          <a:prstGeom prst="rect">
            <a:avLst/>
          </a:prstGeom>
          <a:noFill/>
        </p:spPr>
        <p:txBody>
          <a:bodyPr wrap="square" rtlCol="0">
            <a:spAutoFit/>
          </a:bodyPr>
          <a:lstStyle/>
          <a:p>
            <a:r>
              <a:rPr lang="fr-FR" sz="2400" b="1" dirty="0">
                <a:solidFill>
                  <a:schemeClr val="accent1"/>
                </a:solidFill>
                <a:latin typeface="Times New Roman" panose="02020603050405020304" pitchFamily="18" charset="0"/>
                <a:cs typeface="Times New Roman" panose="02020603050405020304" pitchFamily="18" charset="0"/>
              </a:rPr>
              <a:t>VRAI / FAUX</a:t>
            </a:r>
          </a:p>
        </p:txBody>
      </p:sp>
      <p:sp>
        <p:nvSpPr>
          <p:cNvPr id="9" name="ZoneTexte 8">
            <a:extLst>
              <a:ext uri="{FF2B5EF4-FFF2-40B4-BE49-F238E27FC236}">
                <a16:creationId xmlns:a16="http://schemas.microsoft.com/office/drawing/2014/main" id="{08306A26-EC3C-44A3-A352-FCE5E31F0E92}"/>
              </a:ext>
            </a:extLst>
          </p:cNvPr>
          <p:cNvSpPr txBox="1"/>
          <p:nvPr/>
        </p:nvSpPr>
        <p:spPr>
          <a:xfrm>
            <a:off x="838200" y="1866224"/>
            <a:ext cx="8061960" cy="1631216"/>
          </a:xfrm>
          <a:prstGeom prst="rect">
            <a:avLst/>
          </a:prstGeom>
          <a:noFill/>
        </p:spPr>
        <p:txBody>
          <a:bodyPr wrap="square">
            <a:spAutoFit/>
          </a:bodyPr>
          <a:lstStyle/>
          <a:p>
            <a:r>
              <a:rPr lang="fr-FR" sz="2000" dirty="0">
                <a:solidFill>
                  <a:srgbClr val="0070C0"/>
                </a:solidFill>
                <a:latin typeface="Times New Roman" panose="02020603050405020304" pitchFamily="18" charset="0"/>
                <a:ea typeface="Times New Roman" panose="02020603050405020304" pitchFamily="18" charset="0"/>
              </a:rPr>
              <a:t>VRAI  : En théorie la loi protège les parents d’enfant français de l’expulsion et prévoit l’octroi d’un titre de séjour mais cela n’est pas de plein droit, Le père doit qu’il s’occupe de son enfant et qu’il contribue à son éducation </a:t>
            </a:r>
          </a:p>
          <a:p>
            <a:endParaRPr lang="fr-FR" sz="2000" dirty="0">
              <a:solidFill>
                <a:srgbClr val="0070C0"/>
              </a:solidFill>
              <a:latin typeface="Times New Roman" panose="02020603050405020304" pitchFamily="18" charset="0"/>
              <a:ea typeface="Times New Roman" panose="02020603050405020304" pitchFamily="18" charset="0"/>
            </a:endParaRPr>
          </a:p>
          <a:p>
            <a:r>
              <a:rPr lang="fr-FR" sz="2000" dirty="0">
                <a:solidFill>
                  <a:srgbClr val="0070C0"/>
                </a:solidFill>
                <a:latin typeface="Times New Roman" panose="02020603050405020304" pitchFamily="18" charset="0"/>
                <a:ea typeface="Times New Roman" panose="02020603050405020304" pitchFamily="18" charset="0"/>
              </a:rPr>
              <a:t> </a:t>
            </a:r>
            <a:endParaRPr lang="fr-FR" sz="2000" dirty="0">
              <a:solidFill>
                <a:srgbClr val="0070C0"/>
              </a:solidFill>
            </a:endParaRPr>
          </a:p>
        </p:txBody>
      </p:sp>
      <p:sp>
        <p:nvSpPr>
          <p:cNvPr id="10" name="ZoneTexte 9">
            <a:extLst>
              <a:ext uri="{FF2B5EF4-FFF2-40B4-BE49-F238E27FC236}">
                <a16:creationId xmlns:a16="http://schemas.microsoft.com/office/drawing/2014/main" id="{28D02052-80CA-4846-87DD-DDE4497C6B20}"/>
              </a:ext>
            </a:extLst>
          </p:cNvPr>
          <p:cNvSpPr txBox="1"/>
          <p:nvPr/>
        </p:nvSpPr>
        <p:spPr>
          <a:xfrm>
            <a:off x="469738" y="5015547"/>
            <a:ext cx="11105322" cy="1200329"/>
          </a:xfrm>
          <a:prstGeom prst="rect">
            <a:avLst/>
          </a:prstGeom>
          <a:noFill/>
        </p:spPr>
        <p:txBody>
          <a:bodyPr wrap="square">
            <a:spAutoFit/>
          </a:bodyPr>
          <a:lstStyle/>
          <a:p>
            <a:pPr algn="just"/>
            <a:r>
              <a:rPr lang="fr-FR" sz="1800" b="1" i="1" dirty="0">
                <a:solidFill>
                  <a:schemeClr val="accent2">
                    <a:lumMod val="75000"/>
                  </a:schemeClr>
                </a:solidFill>
                <a:effectLst/>
                <a:latin typeface="Times New Roman" panose="02020603050405020304" pitchFamily="18" charset="0"/>
                <a:ea typeface="Times New Roman" panose="02020603050405020304" pitchFamily="18" charset="0"/>
              </a:rPr>
              <a:t>* Inquiétude: </a:t>
            </a:r>
            <a:r>
              <a:rPr lang="fr-FR" sz="1800" i="1" dirty="0">
                <a:solidFill>
                  <a:schemeClr val="accent2">
                    <a:lumMod val="75000"/>
                  </a:schemeClr>
                </a:solidFill>
                <a:effectLst/>
                <a:latin typeface="Times New Roman" panose="02020603050405020304" pitchFamily="18" charset="0"/>
                <a:ea typeface="Times New Roman" panose="02020603050405020304" pitchFamily="18" charset="0"/>
              </a:rPr>
              <a:t>Les motifs légitimes de droits au séjour sont en fait invalidés par des « embûches » administratives (excès de zèle, voire abus de pouvoir. (Question 7 notamment).</a:t>
            </a:r>
          </a:p>
          <a:p>
            <a:pPr algn="just"/>
            <a:r>
              <a:rPr lang="fr-FR" sz="1800" i="1" dirty="0">
                <a:solidFill>
                  <a:schemeClr val="accent2">
                    <a:lumMod val="75000"/>
                  </a:schemeClr>
                </a:solidFill>
                <a:effectLst/>
                <a:latin typeface="Times New Roman" panose="02020603050405020304" pitchFamily="18" charset="0"/>
                <a:ea typeface="Times New Roman" panose="02020603050405020304" pitchFamily="18" charset="0"/>
              </a:rPr>
              <a:t>Quelle position adopter en tant que militantes de la Cimade ?</a:t>
            </a:r>
          </a:p>
          <a:p>
            <a:pPr algn="just"/>
            <a:r>
              <a:rPr lang="fr-FR" sz="1800" i="1" dirty="0">
                <a:solidFill>
                  <a:schemeClr val="accent2">
                    <a:lumMod val="75000"/>
                  </a:schemeClr>
                </a:solidFill>
                <a:effectLst/>
                <a:latin typeface="Times New Roman" panose="02020603050405020304" pitchFamily="18" charset="0"/>
                <a:ea typeface="Times New Roman" panose="02020603050405020304" pitchFamily="18" charset="0"/>
              </a:rPr>
              <a:t>Quelle réponse faire à cette mère ?</a:t>
            </a:r>
          </a:p>
        </p:txBody>
      </p:sp>
      <p:sp>
        <p:nvSpPr>
          <p:cNvPr id="12" name="ZoneTexte 11">
            <a:extLst>
              <a:ext uri="{FF2B5EF4-FFF2-40B4-BE49-F238E27FC236}">
                <a16:creationId xmlns:a16="http://schemas.microsoft.com/office/drawing/2014/main" id="{D1F10002-35C7-41E4-9FDB-6E43F9A99F66}"/>
              </a:ext>
            </a:extLst>
          </p:cNvPr>
          <p:cNvSpPr txBox="1"/>
          <p:nvPr/>
        </p:nvSpPr>
        <p:spPr>
          <a:xfrm>
            <a:off x="923483" y="2842920"/>
            <a:ext cx="8061959" cy="646331"/>
          </a:xfrm>
          <a:prstGeom prst="rect">
            <a:avLst/>
          </a:prstGeom>
          <a:noFill/>
        </p:spPr>
        <p:txBody>
          <a:bodyPr wrap="square">
            <a:spAutoFit/>
          </a:bodyPr>
          <a:lstStyle/>
          <a:p>
            <a:r>
              <a:rPr lang="fr-FR" sz="1800" dirty="0">
                <a:solidFill>
                  <a:srgbClr val="0070C0"/>
                </a:solidFill>
                <a:latin typeface="Times New Roman" panose="02020603050405020304" pitchFamily="18" charset="0"/>
                <a:ea typeface="Times New Roman" panose="02020603050405020304" pitchFamily="18" charset="0"/>
              </a:rPr>
              <a:t>FAUX Mais </a:t>
            </a:r>
            <a:r>
              <a:rPr lang="fr-FR" sz="1800" b="1" dirty="0">
                <a:solidFill>
                  <a:srgbClr val="0070C0"/>
                </a:solidFill>
                <a:latin typeface="Times New Roman" panose="02020603050405020304" pitchFamily="18" charset="0"/>
                <a:ea typeface="Times New Roman" panose="02020603050405020304" pitchFamily="18" charset="0"/>
              </a:rPr>
              <a:t>ce droit ne s’applique qu’à la naissance de</a:t>
            </a:r>
            <a:r>
              <a:rPr lang="fr-FR" sz="1800" dirty="0">
                <a:solidFill>
                  <a:srgbClr val="0070C0"/>
                </a:solidFill>
                <a:latin typeface="Times New Roman" panose="02020603050405020304" pitchFamily="18" charset="0"/>
                <a:ea typeface="Times New Roman" panose="02020603050405020304" pitchFamily="18" charset="0"/>
              </a:rPr>
              <a:t> </a:t>
            </a:r>
            <a:r>
              <a:rPr lang="fr-FR" sz="1800" b="1" dirty="0">
                <a:solidFill>
                  <a:srgbClr val="0070C0"/>
                </a:solidFill>
                <a:latin typeface="Times New Roman" panose="02020603050405020304" pitchFamily="18" charset="0"/>
                <a:ea typeface="Times New Roman" panose="02020603050405020304" pitchFamily="18" charset="0"/>
              </a:rPr>
              <a:t>l’enfant</a:t>
            </a:r>
            <a:r>
              <a:rPr lang="fr-FR" sz="1800" dirty="0">
                <a:solidFill>
                  <a:srgbClr val="0070C0"/>
                </a:solidFill>
                <a:latin typeface="Times New Roman" panose="02020603050405020304" pitchFamily="18" charset="0"/>
                <a:ea typeface="Times New Roman" panose="02020603050405020304" pitchFamily="18" charset="0"/>
              </a:rPr>
              <a:t> : des pères sont donc enfermés et même expulsés pendant la grossesse de leur compagne</a:t>
            </a:r>
            <a:endParaRPr lang="fr-FR" dirty="0"/>
          </a:p>
        </p:txBody>
      </p:sp>
    </p:spTree>
    <p:extLst>
      <p:ext uri="{BB962C8B-B14F-4D97-AF65-F5344CB8AC3E}">
        <p14:creationId xmlns:p14="http://schemas.microsoft.com/office/powerpoint/2010/main" val="11951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1000"/>
                                        <p:tgtEl>
                                          <p:spTgt spid="6">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405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anim calcmode="lin" valueType="num">
                                      <p:cBhvr>
                                        <p:cTn id="24" dur="750" fill="hold"/>
                                        <p:tgtEl>
                                          <p:spTgt spid="9"/>
                                        </p:tgtEl>
                                        <p:attrNameLst>
                                          <p:attrName>ppt_x</p:attrName>
                                        </p:attrNameLst>
                                      </p:cBhvr>
                                      <p:tavLst>
                                        <p:tav tm="0">
                                          <p:val>
                                            <p:strVal val="#ppt_x"/>
                                          </p:val>
                                        </p:tav>
                                        <p:tav tm="100000">
                                          <p:val>
                                            <p:strVal val="#ppt_x"/>
                                          </p:val>
                                        </p:tav>
                                      </p:tavLst>
                                    </p:anim>
                                    <p:anim calcmode="lin" valueType="num">
                                      <p:cBhvr>
                                        <p:cTn id="25" dur="7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4800"/>
                            </p:stCondLst>
                            <p:childTnLst>
                              <p:par>
                                <p:cTn id="27" presetID="21"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3000"/>
                                        <p:tgtEl>
                                          <p:spTgt spid="5"/>
                                        </p:tgtEl>
                                      </p:cBhvr>
                                    </p:animEffect>
                                  </p:childTnLst>
                                </p:cTn>
                              </p:par>
                            </p:childTnLst>
                          </p:cTn>
                        </p:par>
                        <p:par>
                          <p:cTn id="30" fill="hold">
                            <p:stCondLst>
                              <p:cond delay="78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750"/>
                                        <p:tgtEl>
                                          <p:spTgt spid="12"/>
                                        </p:tgtEl>
                                      </p:cBhvr>
                                    </p:animEffect>
                                    <p:anim calcmode="lin" valueType="num">
                                      <p:cBhvr>
                                        <p:cTn id="34" dur="750" fill="hold"/>
                                        <p:tgtEl>
                                          <p:spTgt spid="12"/>
                                        </p:tgtEl>
                                        <p:attrNameLst>
                                          <p:attrName>ppt_x</p:attrName>
                                        </p:attrNameLst>
                                      </p:cBhvr>
                                      <p:tavLst>
                                        <p:tav tm="0">
                                          <p:val>
                                            <p:strVal val="#ppt_x"/>
                                          </p:val>
                                        </p:tav>
                                        <p:tav tm="100000">
                                          <p:val>
                                            <p:strVal val="#ppt_x"/>
                                          </p:val>
                                        </p:tav>
                                      </p:tavLst>
                                    </p:anim>
                                    <p:anim calcmode="lin" valueType="num">
                                      <p:cBhvr>
                                        <p:cTn id="35" dur="75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8550"/>
                            </p:stCondLst>
                            <p:childTnLst>
                              <p:par>
                                <p:cTn id="37" presetID="1" presetClass="entr" presetSubtype="0" fill="hold" grpId="0" nodeType="afterEffect">
                                  <p:stCondLst>
                                    <p:cond delay="500"/>
                                  </p:stCondLst>
                                  <p:childTnLst>
                                    <p:set>
                                      <p:cBhvr>
                                        <p:cTn id="38" dur="1" fill="hold">
                                          <p:stCondLst>
                                            <p:cond delay="499"/>
                                          </p:stCondLst>
                                        </p:cTn>
                                        <p:tgtEl>
                                          <p:spTgt spid="3"/>
                                        </p:tgtEl>
                                        <p:attrNameLst>
                                          <p:attrName>style.visibility</p:attrName>
                                        </p:attrNameLst>
                                      </p:cBhvr>
                                      <p:to>
                                        <p:strVal val="visible"/>
                                      </p:to>
                                    </p:set>
                                  </p:childTnLst>
                                </p:cTn>
                              </p:par>
                            </p:childTnLst>
                          </p:cTn>
                        </p:par>
                        <p:par>
                          <p:cTn id="39" fill="hold">
                            <p:stCondLst>
                              <p:cond delay="9550"/>
                            </p:stCondLst>
                            <p:childTnLst>
                              <p:par>
                                <p:cTn id="40" presetID="21" presetClass="entr" presetSubtype="1" fill="hold" grpId="0" nodeType="afterEffect">
                                  <p:stCondLst>
                                    <p:cond delay="75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902A3-7F80-4B12-8B48-99A1BB96594B}"/>
              </a:ext>
            </a:extLst>
          </p:cNvPr>
          <p:cNvSpPr>
            <a:spLocks noGrp="1"/>
          </p:cNvSpPr>
          <p:nvPr>
            <p:ph type="title"/>
          </p:nvPr>
        </p:nvSpPr>
        <p:spPr>
          <a:xfrm>
            <a:off x="838199" y="365125"/>
            <a:ext cx="9021417" cy="1325563"/>
          </a:xfrm>
        </p:spPr>
        <p:txBody>
          <a:bodyPr>
            <a:noAutofit/>
          </a:bodyPr>
          <a:lstStyle/>
          <a:p>
            <a:r>
              <a:rPr lang="fr-FR" sz="2400" i="1" dirty="0">
                <a:latin typeface="Imprint MT Shadow" panose="04020605060303030202" pitchFamily="82" charset="0"/>
              </a:rPr>
              <a:t>Question 10:</a:t>
            </a:r>
            <a:br>
              <a:rPr lang="fr-FR" sz="2400" i="1" dirty="0">
                <a:latin typeface="Imprint MT Shadow" panose="04020605060303030202" pitchFamily="82" charset="0"/>
              </a:rPr>
            </a:br>
            <a:r>
              <a:rPr lang="fr-FR" sz="2400" i="1" dirty="0">
                <a:latin typeface="Imprint MT Shadow" panose="04020605060303030202" pitchFamily="82" charset="0"/>
              </a:rPr>
              <a:t>Monsieur X vit à Dijon, monsieur Y vit à Bordeaux. Tous deux vivent en France depuis 6 ans, avec des enfants scolarisés depuis plusieurs années, mais ils n'ont pas les mêmes chances d'obtenir un titre de séjour.   </a:t>
            </a:r>
          </a:p>
        </p:txBody>
      </p:sp>
      <p:sp>
        <p:nvSpPr>
          <p:cNvPr id="12" name="ZoneTexte 11">
            <a:extLst>
              <a:ext uri="{FF2B5EF4-FFF2-40B4-BE49-F238E27FC236}">
                <a16:creationId xmlns:a16="http://schemas.microsoft.com/office/drawing/2014/main" id="{1B9D7E90-6797-4882-A576-0388FFE09561}"/>
              </a:ext>
            </a:extLst>
          </p:cNvPr>
          <p:cNvSpPr txBox="1"/>
          <p:nvPr/>
        </p:nvSpPr>
        <p:spPr>
          <a:xfrm>
            <a:off x="1311965" y="1780212"/>
            <a:ext cx="6096000" cy="369332"/>
          </a:xfrm>
          <a:prstGeom prst="rect">
            <a:avLst/>
          </a:prstGeom>
          <a:noFill/>
        </p:spPr>
        <p:txBody>
          <a:bodyPr wrap="square">
            <a:spAutoFit/>
          </a:bodyPr>
          <a:lstStyle/>
          <a:p>
            <a:pPr algn="just"/>
            <a:r>
              <a:rPr lang="fr-FR" dirty="0">
                <a:latin typeface="Times New Roman" panose="02020603050405020304" pitchFamily="18" charset="0"/>
                <a:ea typeface="Times New Roman" panose="02020603050405020304" pitchFamily="18" charset="0"/>
              </a:rPr>
              <a:t>. </a:t>
            </a:r>
          </a:p>
        </p:txBody>
      </p:sp>
      <p:sp>
        <p:nvSpPr>
          <p:cNvPr id="14" name="ZoneTexte 13">
            <a:extLst>
              <a:ext uri="{FF2B5EF4-FFF2-40B4-BE49-F238E27FC236}">
                <a16:creationId xmlns:a16="http://schemas.microsoft.com/office/drawing/2014/main" id="{9D0C6646-62AB-4DC6-8655-8E6B2D0982F7}"/>
              </a:ext>
            </a:extLst>
          </p:cNvPr>
          <p:cNvSpPr txBox="1"/>
          <p:nvPr/>
        </p:nvSpPr>
        <p:spPr>
          <a:xfrm>
            <a:off x="838199" y="3429000"/>
            <a:ext cx="7855226" cy="2923877"/>
          </a:xfrm>
          <a:prstGeom prst="rect">
            <a:avLst/>
          </a:prstGeom>
          <a:noFill/>
        </p:spPr>
        <p:txBody>
          <a:bodyPr wrap="square">
            <a:spAutoFit/>
          </a:bodyPr>
          <a:lstStyle/>
          <a:p>
            <a:pPr>
              <a:spcAft>
                <a:spcPts val="800"/>
              </a:spcAft>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En pratique: la demande s’appuie très souvent sur la circulaire Valls de novembre 2012 qui définit plusieurs critères justifiant la régularisation:</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spcAft>
                <a:spcPts val="800"/>
              </a:spcAft>
              <a:buFont typeface="Arial" panose="020B0604020202020204" pitchFamily="34" charset="0"/>
              <a:buChar char="•"/>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  être encore situation irrégulière au moment de la demande</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lvl="0" indent="-285750">
              <a:spcAft>
                <a:spcPts val="800"/>
              </a:spcAft>
              <a:buSzPct val="100000"/>
              <a:buFont typeface="Arial" panose="020B0604020202020204" pitchFamily="34" charset="0"/>
              <a:buChar char="•"/>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 5 ans de présence en France même en situation irrégulière</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lvl="0" indent="-285750">
              <a:spcAft>
                <a:spcPts val="800"/>
              </a:spcAft>
              <a:buSzPct val="100000"/>
              <a:buFont typeface="Arial" panose="020B0604020202020204" pitchFamily="34" charset="0"/>
              <a:buChar char="•"/>
            </a:pPr>
            <a:r>
              <a:rPr lang="fr-FR" sz="1600" kern="150" dirty="0">
                <a:latin typeface="Times New Roman" panose="02020603050405020304" pitchFamily="18" charset="0"/>
                <a:ea typeface="Times New Roman" panose="02020603050405020304" pitchFamily="18" charset="0"/>
                <a:cs typeface="Times New Roman" panose="02020603050405020304" pitchFamily="18" charset="0"/>
              </a:rPr>
              <a:t> c</a:t>
            </a: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onnaissance de la langue française</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800"/>
              </a:spcAft>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Auxquelles se rajoutent entre autres</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lvl="0" indent="-285750">
              <a:spcAft>
                <a:spcPts val="800"/>
              </a:spcAft>
              <a:buSzPct val="100000"/>
              <a:buFontTx/>
              <a:buChar char="•"/>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 Si c’est une famille: au moins 3 ans de scolarité des enfants</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lvl="0" indent="-285750">
              <a:spcAft>
                <a:spcPts val="800"/>
              </a:spcAft>
              <a:buSzPct val="100000"/>
              <a:buFontTx/>
              <a:buChar char="•"/>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Si c’est un salarié : des bulletins de salaire ou un contrat de travail justifiant d’un certain nombre de mois voire d’années d’activité professionnelle </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ZoneTexte 15">
            <a:extLst>
              <a:ext uri="{FF2B5EF4-FFF2-40B4-BE49-F238E27FC236}">
                <a16:creationId xmlns:a16="http://schemas.microsoft.com/office/drawing/2014/main" id="{A6768F50-EF1E-43BF-B230-13B11875F5A8}"/>
              </a:ext>
            </a:extLst>
          </p:cNvPr>
          <p:cNvSpPr txBox="1"/>
          <p:nvPr/>
        </p:nvSpPr>
        <p:spPr>
          <a:xfrm>
            <a:off x="838199" y="2086457"/>
            <a:ext cx="8512866" cy="1049583"/>
          </a:xfrm>
          <a:prstGeom prst="rect">
            <a:avLst/>
          </a:prstGeom>
          <a:noFill/>
        </p:spPr>
        <p:txBody>
          <a:bodyPr wrap="square">
            <a:spAutoFit/>
          </a:bodyPr>
          <a:lstStyle/>
          <a:p>
            <a:pPr>
              <a:lnSpc>
                <a:spcPct val="106000"/>
              </a:lnSpc>
              <a:spcAft>
                <a:spcPts val="800"/>
              </a:spcAft>
            </a:pPr>
            <a:r>
              <a:rPr lang="fr-FR" sz="2000" kern="15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VRAI: les critères de régularisation sont restrictifs et assez flous . Ils laissent une grande marge d’interprétation à chaque préfecture. (la décision appartient en dernier lieu au préfet)</a:t>
            </a:r>
            <a:endParaRPr lang="fr-FR" sz="2000" kern="15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7" name="ZoneTexte 16">
            <a:extLst>
              <a:ext uri="{FF2B5EF4-FFF2-40B4-BE49-F238E27FC236}">
                <a16:creationId xmlns:a16="http://schemas.microsoft.com/office/drawing/2014/main" id="{5453FD7A-328A-43EA-8B70-0D28C5F55F12}"/>
              </a:ext>
            </a:extLst>
          </p:cNvPr>
          <p:cNvSpPr txBox="1"/>
          <p:nvPr/>
        </p:nvSpPr>
        <p:spPr>
          <a:xfrm>
            <a:off x="4207566" y="1484234"/>
            <a:ext cx="2160104" cy="400110"/>
          </a:xfrm>
          <a:prstGeom prst="rect">
            <a:avLst/>
          </a:prstGeom>
          <a:noFill/>
        </p:spPr>
        <p:txBody>
          <a:bodyPr wrap="square" rtlCol="0">
            <a:spAutoFit/>
          </a:bodyPr>
          <a:lstStyle/>
          <a:p>
            <a:r>
              <a:rPr lang="fr-FR" sz="2000" i="1" dirty="0">
                <a:latin typeface="Imprint MT Shadow" panose="04020605060303030202" pitchFamily="82" charset="0"/>
              </a:rPr>
              <a:t>VRAI / FAUX?</a:t>
            </a:r>
          </a:p>
        </p:txBody>
      </p:sp>
      <p:sp>
        <p:nvSpPr>
          <p:cNvPr id="18" name="ZoneTexte 17">
            <a:extLst>
              <a:ext uri="{FF2B5EF4-FFF2-40B4-BE49-F238E27FC236}">
                <a16:creationId xmlns:a16="http://schemas.microsoft.com/office/drawing/2014/main" id="{4495481B-9EE4-4F8E-B19D-D6D6F61732F8}"/>
              </a:ext>
            </a:extLst>
          </p:cNvPr>
          <p:cNvSpPr txBox="1"/>
          <p:nvPr/>
        </p:nvSpPr>
        <p:spPr>
          <a:xfrm>
            <a:off x="10283688" y="797073"/>
            <a:ext cx="927651" cy="461665"/>
          </a:xfrm>
          <a:prstGeom prst="rect">
            <a:avLst/>
          </a:prstGeom>
          <a:noFill/>
        </p:spPr>
        <p:txBody>
          <a:bodyPr wrap="square" rtlCol="0">
            <a:spAutoFit/>
          </a:bodyPr>
          <a:lstStyle/>
          <a:p>
            <a:r>
              <a:rPr lang="fr-FR" sz="2400" b="1" dirty="0">
                <a:solidFill>
                  <a:srgbClr val="0070C0"/>
                </a:solidFill>
              </a:rPr>
              <a:t>VRAI</a:t>
            </a:r>
          </a:p>
        </p:txBody>
      </p:sp>
      <p:pic>
        <p:nvPicPr>
          <p:cNvPr id="6" name="Image 5">
            <a:extLst>
              <a:ext uri="{FF2B5EF4-FFF2-40B4-BE49-F238E27FC236}">
                <a16:creationId xmlns:a16="http://schemas.microsoft.com/office/drawing/2014/main" id="{54787243-5F44-47F8-903A-131CF4338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268" y="4111368"/>
            <a:ext cx="1990043" cy="2524795"/>
          </a:xfrm>
          <a:prstGeom prst="rect">
            <a:avLst/>
          </a:prstGeom>
        </p:spPr>
      </p:pic>
      <p:pic>
        <p:nvPicPr>
          <p:cNvPr id="2050" name="Picture 2">
            <a:extLst>
              <a:ext uri="{FF2B5EF4-FFF2-40B4-BE49-F238E27FC236}">
                <a16:creationId xmlns:a16="http://schemas.microsoft.com/office/drawing/2014/main" id="{720A9466-AFA2-4B9C-8B9D-6CEC142461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2" t="17606" r="8169" b="8934"/>
          <a:stretch/>
        </p:blipFill>
        <p:spPr bwMode="auto">
          <a:xfrm>
            <a:off x="9824268" y="1484234"/>
            <a:ext cx="1868552" cy="24743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202F033-08D1-4468-9963-2C4A0A77581B}"/>
              </a:ext>
            </a:extLst>
          </p:cNvPr>
          <p:cNvSpPr txBox="1"/>
          <p:nvPr/>
        </p:nvSpPr>
        <p:spPr>
          <a:xfrm rot="20265104">
            <a:off x="10184430" y="3104391"/>
            <a:ext cx="1646923" cy="461665"/>
          </a:xfrm>
          <a:prstGeom prst="rect">
            <a:avLst/>
          </a:prstGeom>
          <a:noFill/>
        </p:spPr>
        <p:txBody>
          <a:bodyPr wrap="square" rtlCol="0">
            <a:spAutoFit/>
          </a:bodyPr>
          <a:lstStyle/>
          <a:p>
            <a:r>
              <a:rPr lang="fr-FR" sz="2400" b="1" dirty="0"/>
              <a:t>Refusé</a:t>
            </a:r>
            <a:r>
              <a:rPr lang="fr-FR" dirty="0"/>
              <a:t> </a:t>
            </a:r>
          </a:p>
        </p:txBody>
      </p:sp>
      <p:sp>
        <p:nvSpPr>
          <p:cNvPr id="8" name="ZoneTexte 7">
            <a:extLst>
              <a:ext uri="{FF2B5EF4-FFF2-40B4-BE49-F238E27FC236}">
                <a16:creationId xmlns:a16="http://schemas.microsoft.com/office/drawing/2014/main" id="{6DADA3C3-F269-4773-85A8-245665573832}"/>
              </a:ext>
            </a:extLst>
          </p:cNvPr>
          <p:cNvSpPr txBox="1"/>
          <p:nvPr/>
        </p:nvSpPr>
        <p:spPr>
          <a:xfrm rot="20080891">
            <a:off x="10151889" y="5637006"/>
            <a:ext cx="1334800" cy="461665"/>
          </a:xfrm>
          <a:prstGeom prst="rect">
            <a:avLst/>
          </a:prstGeom>
          <a:noFill/>
        </p:spPr>
        <p:txBody>
          <a:bodyPr wrap="square" rtlCol="0">
            <a:spAutoFit/>
          </a:bodyPr>
          <a:lstStyle/>
          <a:p>
            <a:r>
              <a:rPr lang="fr-FR" sz="2400" b="1" dirty="0"/>
              <a:t>Accordé</a:t>
            </a:r>
          </a:p>
        </p:txBody>
      </p:sp>
    </p:spTree>
    <p:extLst>
      <p:ext uri="{BB962C8B-B14F-4D97-AF65-F5344CB8AC3E}">
        <p14:creationId xmlns:p14="http://schemas.microsoft.com/office/powerpoint/2010/main" val="42466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1000"/>
                                        <p:tgtEl>
                                          <p:spTgt spid="17">
                                            <p:txEl>
                                              <p:pRg st="0" end="0"/>
                                            </p:txEl>
                                          </p:spTgt>
                                        </p:tgtEl>
                                      </p:cBhvr>
                                    </p:animEffect>
                                  </p:childTnLst>
                                </p:cTn>
                              </p:par>
                              <p:par>
                                <p:cTn id="14" presetID="1" presetClass="entr" presetSubtype="0" fill="hold" nodeType="withEffect">
                                  <p:stCondLst>
                                    <p:cond delay="500"/>
                                  </p:stCondLst>
                                  <p:childTnLst>
                                    <p:set>
                                      <p:cBhvr>
                                        <p:cTn id="15" dur="1" fill="hold">
                                          <p:stCondLst>
                                            <p:cond delay="999"/>
                                          </p:stCondLst>
                                        </p:cTn>
                                        <p:tgtEl>
                                          <p:spTgt spid="6"/>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999"/>
                                          </p:stCondLst>
                                        </p:cTn>
                                        <p:tgtEl>
                                          <p:spTgt spid="2050"/>
                                        </p:tgtEl>
                                        <p:attrNameLst>
                                          <p:attrName>style.visibility</p:attrName>
                                        </p:attrNameLst>
                                      </p:cBhvr>
                                      <p:to>
                                        <p:strVal val="visible"/>
                                      </p:to>
                                    </p:set>
                                  </p:childTnLst>
                                </p:cTn>
                              </p:par>
                            </p:childTnLst>
                          </p:cTn>
                        </p:par>
                        <p:par>
                          <p:cTn id="18" fill="hold">
                            <p:stCondLst>
                              <p:cond delay="2250"/>
                            </p:stCondLst>
                            <p:childTnLst>
                              <p:par>
                                <p:cTn id="19" presetID="45"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anim calcmode="lin" valueType="num">
                                      <p:cBhvr>
                                        <p:cTn id="22" dur="2000" fill="hold"/>
                                        <p:tgtEl>
                                          <p:spTgt spid="18"/>
                                        </p:tgtEl>
                                        <p:attrNameLst>
                                          <p:attrName>ppt_w</p:attrName>
                                        </p:attrNameLst>
                                      </p:cBhvr>
                                      <p:tavLst>
                                        <p:tav tm="0" fmla="#ppt_w*sin(2.5*pi*$)">
                                          <p:val>
                                            <p:fltVal val="0"/>
                                          </p:val>
                                        </p:tav>
                                        <p:tav tm="100000">
                                          <p:val>
                                            <p:fltVal val="1"/>
                                          </p:val>
                                        </p:tav>
                                      </p:tavLst>
                                    </p:anim>
                                    <p:anim calcmode="lin" valueType="num">
                                      <p:cBhvr>
                                        <p:cTn id="23" dur="20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425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 presetClass="entr" presetSubtype="0" fill="hold" grpId="0" nodeType="afterEffect">
                                  <p:stCondLst>
                                    <p:cond delay="1500"/>
                                  </p:stCondLst>
                                  <p:childTnLst>
                                    <p:set>
                                      <p:cBhvr>
                                        <p:cTn id="32" dur="1" fill="hold">
                                          <p:stCondLst>
                                            <p:cond delay="749"/>
                                          </p:stCondLst>
                                        </p:cTn>
                                        <p:tgtEl>
                                          <p:spTgt spid="14"/>
                                        </p:tgtEl>
                                        <p:attrNameLst>
                                          <p:attrName>style.visibility</p:attrName>
                                        </p:attrNameLst>
                                      </p:cBhvr>
                                      <p:to>
                                        <p:strVal val="visible"/>
                                      </p:to>
                                    </p:set>
                                  </p:childTnLst>
                                </p:cTn>
                              </p:par>
                            </p:childTnLst>
                          </p:cTn>
                        </p:par>
                        <p:par>
                          <p:cTn id="33" fill="hold">
                            <p:stCondLst>
                              <p:cond delay="7250"/>
                            </p:stCondLst>
                            <p:childTnLst>
                              <p:par>
                                <p:cTn id="34" presetID="42" presetClass="entr"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8750"/>
                            </p:stCondLst>
                            <p:childTnLst>
                              <p:par>
                                <p:cTn id="40" presetID="2" presetClass="entr" presetSubtype="4" fill="hold" grpId="0" nodeType="after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P spid="17" grpId="0" build="p"/>
      <p:bldP spid="18" grpId="0"/>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26868-B2F5-4F72-ABA3-AA24E7946477}"/>
              </a:ext>
            </a:extLst>
          </p:cNvPr>
          <p:cNvSpPr>
            <a:spLocks noGrp="1"/>
          </p:cNvSpPr>
          <p:nvPr>
            <p:ph type="title"/>
          </p:nvPr>
        </p:nvSpPr>
        <p:spPr>
          <a:xfrm>
            <a:off x="838200" y="260989"/>
            <a:ext cx="10299700" cy="970911"/>
          </a:xfrm>
        </p:spPr>
        <p:txBody>
          <a:bodyPr>
            <a:noAutofit/>
          </a:bodyPr>
          <a:lstStyle/>
          <a:p>
            <a:r>
              <a:rPr lang="fr-FR" sz="2400" i="1" dirty="0">
                <a:latin typeface="Imprint MT Shadow" panose="04020605060303030202" pitchFamily="82" charset="0"/>
              </a:rPr>
              <a:t>Question 11:</a:t>
            </a:r>
            <a:br>
              <a:rPr lang="fr-FR" sz="2400" i="1" dirty="0">
                <a:latin typeface="Imprint MT Shadow" panose="04020605060303030202" pitchFamily="82" charset="0"/>
              </a:rPr>
            </a:br>
            <a:r>
              <a:rPr lang="fr-FR" sz="2400" i="1" dirty="0">
                <a:latin typeface="Imprint MT Shadow" panose="04020605060303030202" pitchFamily="82" charset="0"/>
              </a:rPr>
              <a:t>Il suffit d'avoir des enfants pour toucher des prestations familiales </a:t>
            </a:r>
          </a:p>
        </p:txBody>
      </p:sp>
      <p:pic>
        <p:nvPicPr>
          <p:cNvPr id="5" name="Espace réservé du contenu 4" descr="Une image contenant texte&#10;&#10;Description générée automatiquement">
            <a:extLst>
              <a:ext uri="{FF2B5EF4-FFF2-40B4-BE49-F238E27FC236}">
                <a16:creationId xmlns:a16="http://schemas.microsoft.com/office/drawing/2014/main" id="{EBCC2695-2C44-4A47-AFC1-CF51075FD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375" y="3884030"/>
            <a:ext cx="4524188" cy="2262094"/>
          </a:xfrm>
        </p:spPr>
      </p:pic>
      <p:sp>
        <p:nvSpPr>
          <p:cNvPr id="11" name="ZoneTexte 10">
            <a:extLst>
              <a:ext uri="{FF2B5EF4-FFF2-40B4-BE49-F238E27FC236}">
                <a16:creationId xmlns:a16="http://schemas.microsoft.com/office/drawing/2014/main" id="{BC696061-D2DD-4A3A-AB5A-4A1B106557F4}"/>
              </a:ext>
            </a:extLst>
          </p:cNvPr>
          <p:cNvSpPr txBox="1"/>
          <p:nvPr/>
        </p:nvSpPr>
        <p:spPr>
          <a:xfrm>
            <a:off x="977899" y="1426688"/>
            <a:ext cx="7670800" cy="1522981"/>
          </a:xfrm>
          <a:prstGeom prst="rect">
            <a:avLst/>
          </a:prstGeom>
          <a:noFill/>
        </p:spPr>
        <p:txBody>
          <a:bodyPr wrap="square">
            <a:spAutoFit/>
          </a:bodyPr>
          <a:lstStyle/>
          <a:p>
            <a:pPr>
              <a:lnSpc>
                <a:spcPct val="106000"/>
              </a:lnSpc>
              <a:spcAft>
                <a:spcPts val="800"/>
              </a:spcAft>
            </a:pPr>
            <a:r>
              <a:rPr lang="fr-FR" sz="1800" kern="150" dirty="0">
                <a:effectLst/>
                <a:latin typeface="Helvetica Neue"/>
                <a:ea typeface="Times New Roman" panose="02020603050405020304" pitchFamily="18" charset="0"/>
                <a:cs typeface="Times New Roman" panose="02020603050405020304" pitchFamily="18" charset="0"/>
              </a:rPr>
              <a:t> </a:t>
            </a:r>
            <a:endParaRPr lang="fr-FR" sz="1800" kern="150" dirty="0">
              <a:effectLst/>
              <a:latin typeface="Calibri" panose="020F0502020204030204" pitchFamily="34" charset="0"/>
              <a:ea typeface="SimSun" panose="02010600030101010101" pitchFamily="2" charset="-122"/>
            </a:endParaRPr>
          </a:p>
          <a:p>
            <a:pPr>
              <a:lnSpc>
                <a:spcPct val="106000"/>
              </a:lnSpc>
              <a:spcAft>
                <a:spcPts val="800"/>
              </a:spcAft>
            </a:pPr>
            <a:r>
              <a:rPr lang="fr-FR" sz="2000" kern="150" dirty="0">
                <a:solidFill>
                  <a:srgbClr val="0070C0"/>
                </a:solidFill>
                <a:effectLst/>
                <a:latin typeface="Helvetica Neue"/>
                <a:ea typeface="Times New Roman" panose="02020603050405020304" pitchFamily="18" charset="0"/>
                <a:cs typeface="Times New Roman" panose="02020603050405020304" pitchFamily="18" charset="0"/>
              </a:rPr>
              <a:t>FAUX:  </a:t>
            </a:r>
            <a:r>
              <a:rPr lang="fr-FR" sz="2000" i="1" kern="150" dirty="0">
                <a:solidFill>
                  <a:srgbClr val="4472C4"/>
                </a:solidFill>
                <a:effectLst/>
                <a:latin typeface="Helvetica Neue"/>
                <a:ea typeface="Times New Roman" panose="02020603050405020304" pitchFamily="18" charset="0"/>
                <a:cs typeface="Times New Roman" panose="02020603050405020304" pitchFamily="18" charset="0"/>
              </a:rPr>
              <a:t>Les parents étrangers en situation irrégulière ne peuvent bénéficier de prestations familiales </a:t>
            </a:r>
            <a:r>
              <a:rPr lang="fr-FR" sz="1800" i="1" kern="150" dirty="0">
                <a:solidFill>
                  <a:srgbClr val="4472C4"/>
                </a:solidFill>
                <a:effectLst/>
                <a:latin typeface="Helvetica Neue"/>
                <a:ea typeface="Times New Roman" panose="02020603050405020304" pitchFamily="18" charset="0"/>
                <a:cs typeface="Times New Roman" panose="02020603050405020304" pitchFamily="18" charset="0"/>
              </a:rPr>
              <a:t>.</a:t>
            </a:r>
            <a:endParaRPr lang="fr-FR" sz="1800" kern="150" dirty="0">
              <a:effectLst/>
              <a:latin typeface="Calibri" panose="020F0502020204030204" pitchFamily="34" charset="0"/>
              <a:ea typeface="SimSun" panose="02010600030101010101" pitchFamily="2" charset="-122"/>
            </a:endParaRPr>
          </a:p>
          <a:p>
            <a:pPr>
              <a:lnSpc>
                <a:spcPct val="106000"/>
              </a:lnSpc>
              <a:spcAft>
                <a:spcPts val="800"/>
              </a:spcAft>
            </a:pPr>
            <a:r>
              <a:rPr lang="fr-FR" sz="1800" kern="150" dirty="0">
                <a:effectLst/>
                <a:latin typeface="Helvetica Neue"/>
                <a:ea typeface="Times New Roman" panose="02020603050405020304" pitchFamily="18" charset="0"/>
                <a:cs typeface="Times New Roman" panose="02020603050405020304" pitchFamily="18" charset="0"/>
              </a:rPr>
              <a:t> </a:t>
            </a:r>
            <a:endParaRPr lang="fr-FR" sz="1800" kern="150" dirty="0">
              <a:effectLst/>
              <a:latin typeface="Calibri" panose="020F0502020204030204" pitchFamily="34" charset="0"/>
              <a:ea typeface="SimSun" panose="02010600030101010101" pitchFamily="2" charset="-122"/>
            </a:endParaRPr>
          </a:p>
        </p:txBody>
      </p:sp>
      <p:sp>
        <p:nvSpPr>
          <p:cNvPr id="3" name="ZoneTexte 2">
            <a:extLst>
              <a:ext uri="{FF2B5EF4-FFF2-40B4-BE49-F238E27FC236}">
                <a16:creationId xmlns:a16="http://schemas.microsoft.com/office/drawing/2014/main" id="{2EA2E573-4423-43B1-A456-436F3AD0BE75}"/>
              </a:ext>
            </a:extLst>
          </p:cNvPr>
          <p:cNvSpPr txBox="1"/>
          <p:nvPr/>
        </p:nvSpPr>
        <p:spPr>
          <a:xfrm>
            <a:off x="5988050" y="1104394"/>
            <a:ext cx="2527300" cy="400110"/>
          </a:xfrm>
          <a:prstGeom prst="rect">
            <a:avLst/>
          </a:prstGeom>
          <a:noFill/>
        </p:spPr>
        <p:txBody>
          <a:bodyPr wrap="square" rtlCol="0">
            <a:spAutoFit/>
          </a:bodyPr>
          <a:lstStyle/>
          <a:p>
            <a:r>
              <a:rPr lang="fr-FR" sz="2000" i="1" dirty="0">
                <a:latin typeface="Imprint MT Shadow" panose="04020605060303030202" pitchFamily="82" charset="0"/>
              </a:rPr>
              <a:t>VRAI/ FAUX?</a:t>
            </a:r>
          </a:p>
        </p:txBody>
      </p:sp>
      <p:sp>
        <p:nvSpPr>
          <p:cNvPr id="4" name="ZoneTexte 3">
            <a:extLst>
              <a:ext uri="{FF2B5EF4-FFF2-40B4-BE49-F238E27FC236}">
                <a16:creationId xmlns:a16="http://schemas.microsoft.com/office/drawing/2014/main" id="{D0DC2C7C-CB7F-449C-8865-644E2618AB79}"/>
              </a:ext>
            </a:extLst>
          </p:cNvPr>
          <p:cNvSpPr txBox="1"/>
          <p:nvPr/>
        </p:nvSpPr>
        <p:spPr>
          <a:xfrm>
            <a:off x="10280650" y="726887"/>
            <a:ext cx="1149350" cy="461665"/>
          </a:xfrm>
          <a:prstGeom prst="rect">
            <a:avLst/>
          </a:prstGeom>
          <a:noFill/>
        </p:spPr>
        <p:txBody>
          <a:bodyPr wrap="square" rtlCol="0">
            <a:spAutoFit/>
          </a:bodyPr>
          <a:lstStyle/>
          <a:p>
            <a:r>
              <a:rPr lang="fr-FR" sz="2400" b="1" dirty="0">
                <a:solidFill>
                  <a:srgbClr val="0070C0"/>
                </a:solidFill>
              </a:rPr>
              <a:t>FAUX</a:t>
            </a:r>
          </a:p>
        </p:txBody>
      </p:sp>
      <p:cxnSp>
        <p:nvCxnSpPr>
          <p:cNvPr id="10" name="Connecteur droit 9">
            <a:extLst>
              <a:ext uri="{FF2B5EF4-FFF2-40B4-BE49-F238E27FC236}">
                <a16:creationId xmlns:a16="http://schemas.microsoft.com/office/drawing/2014/main" id="{BDDA7577-92AD-4674-A9DD-49785CCA14BC}"/>
              </a:ext>
            </a:extLst>
          </p:cNvPr>
          <p:cNvCxnSpPr>
            <a:cxnSpLocks/>
          </p:cNvCxnSpPr>
          <p:nvPr/>
        </p:nvCxnSpPr>
        <p:spPr>
          <a:xfrm flipV="1">
            <a:off x="5337969" y="4049145"/>
            <a:ext cx="4191000" cy="2144719"/>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D1392582-3524-4205-8AF5-E3F3BF976AFF}"/>
              </a:ext>
            </a:extLst>
          </p:cNvPr>
          <p:cNvCxnSpPr>
            <a:cxnSpLocks/>
          </p:cNvCxnSpPr>
          <p:nvPr/>
        </p:nvCxnSpPr>
        <p:spPr>
          <a:xfrm>
            <a:off x="5337969" y="4033677"/>
            <a:ext cx="4316066" cy="2113123"/>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84374F8C-3AB3-4733-A730-8B5323262174}"/>
              </a:ext>
            </a:extLst>
          </p:cNvPr>
          <p:cNvSpPr txBox="1"/>
          <p:nvPr/>
        </p:nvSpPr>
        <p:spPr>
          <a:xfrm>
            <a:off x="977899" y="2838458"/>
            <a:ext cx="7033261" cy="862544"/>
          </a:xfrm>
          <a:prstGeom prst="rect">
            <a:avLst/>
          </a:prstGeom>
          <a:noFill/>
        </p:spPr>
        <p:txBody>
          <a:bodyPr wrap="square">
            <a:spAutoFit/>
          </a:bodyPr>
          <a:lstStyle/>
          <a:p>
            <a:pPr>
              <a:lnSpc>
                <a:spcPct val="106000"/>
              </a:lnSpc>
              <a:spcAft>
                <a:spcPts val="800"/>
              </a:spcAft>
            </a:pPr>
            <a:r>
              <a:rPr lang="fr-FR" sz="1600" i="1" kern="150" dirty="0">
                <a:effectLst/>
                <a:latin typeface="Helvetica Neue"/>
                <a:ea typeface="Times New Roman" panose="02020603050405020304" pitchFamily="18" charset="0"/>
                <a:cs typeface="Times New Roman" panose="02020603050405020304" pitchFamily="18" charset="0"/>
              </a:rPr>
              <a:t>Et s’ils obtiennent un titre de séjour, il faudra qu’ils apportent la preuve que leurs enfants sont arrivés avec eux en France. ou que les enfants sont nés en France ou qu’ils sont arrivés en France par le regroupement familial</a:t>
            </a:r>
            <a:endParaRPr lang="fr-FR" sz="1600" kern="150" dirty="0">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1208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4050"/>
                            </p:stCondLst>
                            <p:childTnLst>
                              <p:par>
                                <p:cTn id="21" presetID="1" presetClass="entr" presetSubtype="0" fill="hold" nodeType="afterEffect">
                                  <p:stCondLst>
                                    <p:cond delay="0"/>
                                  </p:stCondLst>
                                  <p:childTnLst>
                                    <p:set>
                                      <p:cBhvr>
                                        <p:cTn id="22" dur="1" fill="hold">
                                          <p:stCondLst>
                                            <p:cond delay="749"/>
                                          </p:stCondLst>
                                        </p:cTn>
                                        <p:tgtEl>
                                          <p:spTgt spid="5"/>
                                        </p:tgtEl>
                                        <p:attrNameLst>
                                          <p:attrName>style.visibility</p:attrName>
                                        </p:attrNameLst>
                                      </p:cBhvr>
                                      <p:to>
                                        <p:strVal val="visible"/>
                                      </p:to>
                                    </p:set>
                                  </p:childTnLst>
                                </p:cTn>
                              </p:par>
                            </p:childTnLst>
                          </p:cTn>
                        </p:par>
                        <p:par>
                          <p:cTn id="23" fill="hold">
                            <p:stCondLst>
                              <p:cond delay="48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ppt_x</p:attrName>
                                        </p:attrNameLst>
                                      </p:cBhvr>
                                      <p:tavLst>
                                        <p:tav tm="0">
                                          <p:val>
                                            <p:strVal val="#ppt_x"/>
                                          </p:val>
                                        </p:tav>
                                        <p:tav tm="100000">
                                          <p:val>
                                            <p:strVal val="#ppt_x"/>
                                          </p:val>
                                        </p:tav>
                                      </p:tavLst>
                                    </p:anim>
                                    <p:anim calcmode="lin" valueType="num">
                                      <p:cBhvr>
                                        <p:cTn id="28" dur="75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5550"/>
                            </p:stCondLst>
                            <p:childTnLst>
                              <p:par>
                                <p:cTn id="30" presetID="1" presetClass="entr" presetSubtype="0" fill="hold" grpId="0" nodeType="after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par>
                          <p:cTn id="32" fill="hold">
                            <p:stCondLst>
                              <p:cond delay="6050"/>
                            </p:stCondLst>
                            <p:childTnLst>
                              <p:par>
                                <p:cTn id="33" presetID="2" presetClass="entr" presetSubtype="4" fill="hold" nodeType="after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50" fill="hold"/>
                                        <p:tgtEl>
                                          <p:spTgt spid="12"/>
                                        </p:tgtEl>
                                        <p:attrNameLst>
                                          <p:attrName>ppt_x</p:attrName>
                                        </p:attrNameLst>
                                      </p:cBhvr>
                                      <p:tavLst>
                                        <p:tav tm="0">
                                          <p:val>
                                            <p:strVal val="#ppt_x"/>
                                          </p:val>
                                        </p:tav>
                                        <p:tav tm="100000">
                                          <p:val>
                                            <p:strVal val="#ppt_x"/>
                                          </p:val>
                                        </p:tav>
                                      </p:tavLst>
                                    </p:anim>
                                    <p:anim calcmode="lin" valueType="num">
                                      <p:cBhvr additive="base">
                                        <p:cTn id="36" dur="25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6800"/>
                            </p:stCondLst>
                            <p:childTnLst>
                              <p:par>
                                <p:cTn id="38" presetID="2" presetClass="entr" presetSubtype="4" fill="hold" nodeType="after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build="p"/>
      <p:bldP spid="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3E49E-198D-4958-B133-227DE062294E}"/>
              </a:ext>
            </a:extLst>
          </p:cNvPr>
          <p:cNvSpPr>
            <a:spLocks noGrp="1"/>
          </p:cNvSpPr>
          <p:nvPr>
            <p:ph type="title"/>
          </p:nvPr>
        </p:nvSpPr>
        <p:spPr/>
        <p:txBody>
          <a:bodyPr>
            <a:noAutofit/>
          </a:bodyPr>
          <a:lstStyle/>
          <a:p>
            <a:r>
              <a:rPr lang="fr-FR" sz="2400" i="1" dirty="0">
                <a:latin typeface="Imprint MT Shadow" panose="04020605060303030202" pitchFamily="82" charset="0"/>
              </a:rPr>
              <a:t>Question 12:</a:t>
            </a:r>
            <a:br>
              <a:rPr lang="fr-FR" sz="2400" i="1" dirty="0">
                <a:latin typeface="Imprint MT Shadow" panose="04020605060303030202" pitchFamily="82" charset="0"/>
              </a:rPr>
            </a:br>
            <a:r>
              <a:rPr lang="fr-FR" sz="2400" i="1" dirty="0">
                <a:latin typeface="Imprint MT Shadow" panose="04020605060303030202" pitchFamily="82" charset="0"/>
              </a:rPr>
              <a:t>Il arrive qu'une personne perde son droit au séjour après avoir passé de nombreuses années en France en situation régulière</a:t>
            </a:r>
          </a:p>
        </p:txBody>
      </p:sp>
      <p:sp>
        <p:nvSpPr>
          <p:cNvPr id="6" name="ZoneTexte 5">
            <a:extLst>
              <a:ext uri="{FF2B5EF4-FFF2-40B4-BE49-F238E27FC236}">
                <a16:creationId xmlns:a16="http://schemas.microsoft.com/office/drawing/2014/main" id="{6077C894-E515-45A7-9E28-A300306183AE}"/>
              </a:ext>
            </a:extLst>
          </p:cNvPr>
          <p:cNvSpPr txBox="1"/>
          <p:nvPr/>
        </p:nvSpPr>
        <p:spPr>
          <a:xfrm>
            <a:off x="838200" y="1847852"/>
            <a:ext cx="8554720" cy="744819"/>
          </a:xfrm>
          <a:prstGeom prst="rect">
            <a:avLst/>
          </a:prstGeom>
          <a:noFill/>
        </p:spPr>
        <p:txBody>
          <a:bodyPr wrap="square">
            <a:spAutoFit/>
          </a:bodyPr>
          <a:lstStyle/>
          <a:p>
            <a:pPr>
              <a:lnSpc>
                <a:spcPct val="106000"/>
              </a:lnSpc>
              <a:spcAft>
                <a:spcPts val="800"/>
              </a:spcAft>
            </a:pPr>
            <a:r>
              <a:rPr lang="fr-FR" sz="2000" kern="150" dirty="0">
                <a:solidFill>
                  <a:srgbClr val="0070C0"/>
                </a:solidFill>
                <a:latin typeface="Helvetica Neue"/>
                <a:ea typeface="SimSun" panose="02010600030101010101" pitchFamily="2" charset="-122"/>
                <a:cs typeface="Times New Roman" panose="02020603050405020304" pitchFamily="18" charset="0"/>
              </a:rPr>
              <a:t>VRAI: </a:t>
            </a:r>
            <a:r>
              <a:rPr lang="fr-FR" sz="2000" i="1" kern="150" dirty="0">
                <a:solidFill>
                  <a:srgbClr val="4472C4"/>
                </a:solidFill>
                <a:effectLst/>
                <a:latin typeface="Helvetica Neue"/>
                <a:ea typeface="Times New Roman" panose="02020603050405020304" pitchFamily="18" charset="0"/>
                <a:cs typeface="Times New Roman" panose="02020603050405020304" pitchFamily="18" charset="0"/>
              </a:rPr>
              <a:t>Le renouvellement d’une carte de séjour n’est pas de plein droit quand il s’agit de cartes d’un an ou pluriannuelles</a:t>
            </a:r>
            <a:r>
              <a:rPr lang="fr-FR" sz="1800" i="1" kern="150" dirty="0">
                <a:solidFill>
                  <a:srgbClr val="4472C4"/>
                </a:solidFill>
                <a:effectLst/>
                <a:latin typeface="Helvetica Neue"/>
                <a:ea typeface="Times New Roman" panose="02020603050405020304" pitchFamily="18" charset="0"/>
                <a:cs typeface="Times New Roman" panose="02020603050405020304" pitchFamily="18" charset="0"/>
              </a:rPr>
              <a:t>.</a:t>
            </a:r>
            <a:endParaRPr lang="fr-FR" sz="1600" kern="150" dirty="0">
              <a:effectLst/>
              <a:latin typeface="Calibri" panose="020F0502020204030204" pitchFamily="34" charset="0"/>
              <a:ea typeface="SimSun" panose="02010600030101010101" pitchFamily="2" charset="-122"/>
            </a:endParaRPr>
          </a:p>
        </p:txBody>
      </p:sp>
      <p:pic>
        <p:nvPicPr>
          <p:cNvPr id="10" name="Espace réservé du contenu 4" descr="Une image contenant texte, clipart&#10;&#10;Description générée automatiquement">
            <a:extLst>
              <a:ext uri="{FF2B5EF4-FFF2-40B4-BE49-F238E27FC236}">
                <a16:creationId xmlns:a16="http://schemas.microsoft.com/office/drawing/2014/main" id="{17F9B050-B4B3-42B7-9D98-10592186D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5351" y="1885486"/>
            <a:ext cx="2324100" cy="1971675"/>
          </a:xfrm>
          <a:prstGeom prst="rect">
            <a:avLst/>
          </a:prstGeom>
        </p:spPr>
      </p:pic>
      <p:sp>
        <p:nvSpPr>
          <p:cNvPr id="12" name="ZoneTexte 11">
            <a:extLst>
              <a:ext uri="{FF2B5EF4-FFF2-40B4-BE49-F238E27FC236}">
                <a16:creationId xmlns:a16="http://schemas.microsoft.com/office/drawing/2014/main" id="{CB74A190-F962-4C04-8841-B1903572514C}"/>
              </a:ext>
            </a:extLst>
          </p:cNvPr>
          <p:cNvSpPr txBox="1"/>
          <p:nvPr/>
        </p:nvSpPr>
        <p:spPr>
          <a:xfrm>
            <a:off x="566530" y="3076464"/>
            <a:ext cx="7785100" cy="2341025"/>
          </a:xfrm>
          <a:prstGeom prst="rect">
            <a:avLst/>
          </a:prstGeom>
          <a:noFill/>
        </p:spPr>
        <p:txBody>
          <a:bodyPr wrap="square">
            <a:spAutoFit/>
          </a:bodyPr>
          <a:lstStyle/>
          <a:p>
            <a:pPr>
              <a:lnSpc>
                <a:spcPct val="106000"/>
              </a:lnSpc>
              <a:spcAft>
                <a:spcPts val="800"/>
              </a:spcAft>
            </a:pPr>
            <a:r>
              <a:rPr lang="fr-FR" sz="1600" kern="150" dirty="0">
                <a:latin typeface="Times New Roman" panose="02020603050405020304" pitchFamily="18" charset="0"/>
                <a:cs typeface="Times New Roman" panose="02020603050405020304" pitchFamily="18" charset="0"/>
              </a:rPr>
              <a:t>Par exemple : un conjoint de français  peut perdre son titre de séjour même après plus de 2 ans de mariage s’il est séparé de son conjoint français ou si celle-ci ou celui-ci ne l’accompagne pas  pour le renouvellement de son titre de séjour.</a:t>
            </a:r>
          </a:p>
          <a:p>
            <a:pPr>
              <a:lnSpc>
                <a:spcPct val="106000"/>
              </a:lnSpc>
              <a:spcAft>
                <a:spcPts val="800"/>
              </a:spcAft>
            </a:pP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Autre exemple : un </a:t>
            </a:r>
            <a:r>
              <a:rPr lang="fr-FR" sz="1600" kern="150" dirty="0">
                <a:latin typeface="Times New Roman" panose="02020603050405020304" pitchFamily="18" charset="0"/>
                <a:ea typeface="Times New Roman" panose="02020603050405020304" pitchFamily="18" charset="0"/>
                <a:cs typeface="Times New Roman" panose="02020603050405020304" pitchFamily="18" charset="0"/>
              </a:rPr>
              <a:t>étranger </a:t>
            </a:r>
            <a:r>
              <a:rPr lang="fr-FR" sz="1600" kern="150" dirty="0">
                <a:effectLst/>
                <a:latin typeface="Times New Roman" panose="02020603050405020304" pitchFamily="18" charset="0"/>
                <a:ea typeface="Times New Roman" panose="02020603050405020304" pitchFamily="18" charset="0"/>
                <a:cs typeface="Times New Roman" panose="02020603050405020304" pitchFamily="18" charset="0"/>
              </a:rPr>
              <a:t>salarié qui perd son emploi ou si son contrat n’est pas renouvelé peut voir son titre de séjour salarié non renouvelé .</a:t>
            </a:r>
            <a:endParaRPr lang="fr-FR" sz="1600" kern="150" dirty="0">
              <a:effectLst/>
              <a:latin typeface="Times New Roman" panose="02020603050405020304" pitchFamily="18" charset="0"/>
              <a:ea typeface="SimSun" panose="02010600030101010101" pitchFamily="2" charset="-122"/>
              <a:cs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cs typeface="Times New Roman" panose="02020603050405020304" pitchFamily="18" charset="0"/>
              </a:rPr>
              <a:t>3ème exemple : une maman d’enfant français qui n’a plus de lien avec le père français de son enfant peut se voir refuser le renouvellement de son titre de séjour « parent d’enfant français »</a:t>
            </a:r>
            <a:endParaRPr lang="fr-FR" sz="1600" dirty="0">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DEDB35B9-D072-4A22-AB95-5DD4EF76CCB4}"/>
              </a:ext>
            </a:extLst>
          </p:cNvPr>
          <p:cNvSpPr txBox="1"/>
          <p:nvPr/>
        </p:nvSpPr>
        <p:spPr>
          <a:xfrm>
            <a:off x="7736398" y="1328212"/>
            <a:ext cx="2070211" cy="400110"/>
          </a:xfrm>
          <a:prstGeom prst="rect">
            <a:avLst/>
          </a:prstGeom>
          <a:noFill/>
        </p:spPr>
        <p:txBody>
          <a:bodyPr wrap="square">
            <a:spAutoFit/>
          </a:bodyPr>
          <a:lstStyle/>
          <a:p>
            <a:r>
              <a:rPr lang="fr-FR" sz="2000" i="1" dirty="0">
                <a:latin typeface="Imprint MT Shadow" panose="04020605060303030202" pitchFamily="82" charset="0"/>
              </a:rPr>
              <a:t>VRAI/ FAUX</a:t>
            </a:r>
            <a:endParaRPr lang="fr-FR" sz="2000" dirty="0"/>
          </a:p>
        </p:txBody>
      </p:sp>
      <p:sp>
        <p:nvSpPr>
          <p:cNvPr id="15" name="ZoneTexte 14">
            <a:extLst>
              <a:ext uri="{FF2B5EF4-FFF2-40B4-BE49-F238E27FC236}">
                <a16:creationId xmlns:a16="http://schemas.microsoft.com/office/drawing/2014/main" id="{DF6C8A7E-F58D-4F44-832A-FDC54C559ECB}"/>
              </a:ext>
            </a:extLst>
          </p:cNvPr>
          <p:cNvSpPr txBox="1"/>
          <p:nvPr/>
        </p:nvSpPr>
        <p:spPr>
          <a:xfrm>
            <a:off x="10687878" y="1122329"/>
            <a:ext cx="1331843" cy="461665"/>
          </a:xfrm>
          <a:prstGeom prst="rect">
            <a:avLst/>
          </a:prstGeom>
          <a:noFill/>
        </p:spPr>
        <p:txBody>
          <a:bodyPr wrap="square" rtlCol="0">
            <a:spAutoFit/>
          </a:bodyPr>
          <a:lstStyle/>
          <a:p>
            <a:r>
              <a:rPr lang="fr-FR" sz="2400" b="1" dirty="0">
                <a:solidFill>
                  <a:srgbClr val="0070C0"/>
                </a:solidFill>
              </a:rPr>
              <a:t>VRAI</a:t>
            </a:r>
          </a:p>
        </p:txBody>
      </p:sp>
    </p:spTree>
    <p:extLst>
      <p:ext uri="{BB962C8B-B14F-4D97-AF65-F5344CB8AC3E}">
        <p14:creationId xmlns:p14="http://schemas.microsoft.com/office/powerpoint/2010/main" val="42439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arn(inVertical)">
                                      <p:cBhvr>
                                        <p:cTn id="13" dur="1000"/>
                                        <p:tgtEl>
                                          <p:spTgt spid="14">
                                            <p:txEl>
                                              <p:pRg st="0" end="0"/>
                                            </p:txEl>
                                          </p:spTgt>
                                        </p:tgtEl>
                                      </p:cBhvr>
                                    </p:animEffect>
                                  </p:childTnLst>
                                </p:cTn>
                              </p:par>
                            </p:childTnLst>
                          </p:cTn>
                        </p:par>
                        <p:par>
                          <p:cTn id="14" fill="hold">
                            <p:stCondLst>
                              <p:cond delay="1950"/>
                            </p:stCondLst>
                            <p:childTnLst>
                              <p:par>
                                <p:cTn id="15" presetID="45"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anim calcmode="lin" valueType="num">
                                      <p:cBhvr>
                                        <p:cTn id="18" dur="750" fill="hold"/>
                                        <p:tgtEl>
                                          <p:spTgt spid="15"/>
                                        </p:tgtEl>
                                        <p:attrNameLst>
                                          <p:attrName>ppt_w</p:attrName>
                                        </p:attrNameLst>
                                      </p:cBhvr>
                                      <p:tavLst>
                                        <p:tav tm="0" fmla="#ppt_w*sin(2.5*pi*$)">
                                          <p:val>
                                            <p:fltVal val="0"/>
                                          </p:val>
                                        </p:tav>
                                        <p:tav tm="100000">
                                          <p:val>
                                            <p:fltVal val="1"/>
                                          </p:val>
                                        </p:tav>
                                      </p:tavLst>
                                    </p:anim>
                                    <p:anim calcmode="lin" valueType="num">
                                      <p:cBhvr>
                                        <p:cTn id="19" dur="750" fill="hold"/>
                                        <p:tgtEl>
                                          <p:spTgt spid="15"/>
                                        </p:tgtEl>
                                        <p:attrNameLst>
                                          <p:attrName>ppt_h</p:attrName>
                                        </p:attrNameLst>
                                      </p:cBhvr>
                                      <p:tavLst>
                                        <p:tav tm="0">
                                          <p:val>
                                            <p:strVal val="#ppt_h"/>
                                          </p:val>
                                        </p:tav>
                                        <p:tav tm="100000">
                                          <p:val>
                                            <p:strVal val="#ppt_h"/>
                                          </p:val>
                                        </p:tav>
                                      </p:tavLst>
                                    </p:anim>
                                  </p:childTnLst>
                                </p:cTn>
                              </p:par>
                            </p:childTnLst>
                          </p:cTn>
                        </p:par>
                        <p:par>
                          <p:cTn id="20" fill="hold">
                            <p:stCondLst>
                              <p:cond delay="2700"/>
                            </p:stCondLst>
                            <p:childTnLst>
                              <p:par>
                                <p:cTn id="21" presetID="42"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anim calcmode="lin" valueType="num">
                                      <p:cBhvr>
                                        <p:cTn id="24" dur="750" fill="hold"/>
                                        <p:tgtEl>
                                          <p:spTgt spid="6"/>
                                        </p:tgtEl>
                                        <p:attrNameLst>
                                          <p:attrName>ppt_x</p:attrName>
                                        </p:attrNameLst>
                                      </p:cBhvr>
                                      <p:tavLst>
                                        <p:tav tm="0">
                                          <p:val>
                                            <p:strVal val="#ppt_x"/>
                                          </p:val>
                                        </p:tav>
                                        <p:tav tm="100000">
                                          <p:val>
                                            <p:strVal val="#ppt_x"/>
                                          </p:val>
                                        </p:tav>
                                      </p:tavLst>
                                    </p:anim>
                                    <p:anim calcmode="lin" valueType="num">
                                      <p:cBhvr>
                                        <p:cTn id="25" dur="7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950"/>
                            </p:stCondLst>
                            <p:childTnLst>
                              <p:par>
                                <p:cTn id="27" presetID="1" presetClass="entr" presetSubtype="0" fill="hold" nodeType="afterEffect">
                                  <p:stCondLst>
                                    <p:cond delay="250"/>
                                  </p:stCondLst>
                                  <p:childTnLst>
                                    <p:set>
                                      <p:cBhvr>
                                        <p:cTn id="28" dur="1" fill="hold">
                                          <p:stCondLst>
                                            <p:cond delay="999"/>
                                          </p:stCondLst>
                                        </p:cTn>
                                        <p:tgtEl>
                                          <p:spTgt spid="10"/>
                                        </p:tgtEl>
                                        <p:attrNameLst>
                                          <p:attrName>style.visibility</p:attrName>
                                        </p:attrNameLst>
                                      </p:cBhvr>
                                      <p:to>
                                        <p:strVal val="visible"/>
                                      </p:to>
                                    </p:set>
                                  </p:childTnLst>
                                </p:cTn>
                              </p:par>
                            </p:childTnLst>
                          </p:cTn>
                        </p:par>
                        <p:par>
                          <p:cTn id="29" fill="hold">
                            <p:stCondLst>
                              <p:cond delay="5200"/>
                            </p:stCondLst>
                            <p:childTnLst>
                              <p:par>
                                <p:cTn id="30" presetID="1" presetClass="entr" presetSubtype="0" fill="hold" grpId="0" nodeType="afterEffect">
                                  <p:stCondLst>
                                    <p:cond delay="1500"/>
                                  </p:stCondLst>
                                  <p:childTnLst>
                                    <p:set>
                                      <p:cBhvr>
                                        <p:cTn id="31" dur="1" fill="hold">
                                          <p:stCondLst>
                                            <p:cond delay="499"/>
                                          </p:stCondLst>
                                        </p:cTn>
                                        <p:tgtEl>
                                          <p:spTgt spid="12"/>
                                        </p:tgtEl>
                                        <p:attrNameLst>
                                          <p:attrName>style.visibility</p:attrName>
                                        </p:attrNameLst>
                                      </p:cBhvr>
                                      <p:to>
                                        <p:strVal val="visible"/>
                                      </p:to>
                                    </p:set>
                                  </p:childTnLst>
                                </p:cTn>
                              </p:par>
                            </p:childTnLst>
                          </p:cTn>
                        </p:par>
                        <p:par>
                          <p:cTn id="32" fill="hold">
                            <p:stCondLst>
                              <p:cond delay="7200"/>
                            </p:stCondLst>
                            <p:childTnLst>
                              <p:par>
                                <p:cTn id="33" presetID="42" presetClass="path" presetSubtype="0" accel="50000" decel="50000" fill="hold" nodeType="afterEffect">
                                  <p:stCondLst>
                                    <p:cond delay="750"/>
                                  </p:stCondLst>
                                  <p:childTnLst>
                                    <p:animMotion origin="layout" path="M 8.33333E-7 0 L -0.96471 0.71366 " pathEditMode="relative" rAng="0" ptsTypes="AA">
                                      <p:cBhvr>
                                        <p:cTn id="34" dur="2000" fill="hold"/>
                                        <p:tgtEl>
                                          <p:spTgt spid="10"/>
                                        </p:tgtEl>
                                        <p:attrNameLst>
                                          <p:attrName>ppt_x</p:attrName>
                                          <p:attrName>ppt_y</p:attrName>
                                        </p:attrNameLst>
                                      </p:cBhvr>
                                      <p:rCtr x="-48242" y="3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4" grpId="0" build="p"/>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790FE7F-57C3-4A9C-9285-4FAEEB782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7038" y="810349"/>
            <a:ext cx="4963148" cy="4963148"/>
          </a:xfrm>
        </p:spPr>
      </p:pic>
      <p:sp>
        <p:nvSpPr>
          <p:cNvPr id="6" name="ZoneTexte 5">
            <a:extLst>
              <a:ext uri="{FF2B5EF4-FFF2-40B4-BE49-F238E27FC236}">
                <a16:creationId xmlns:a16="http://schemas.microsoft.com/office/drawing/2014/main" id="{FEA6823F-230E-42BC-A6CE-AA4F96F9B5D0}"/>
              </a:ext>
            </a:extLst>
          </p:cNvPr>
          <p:cNvSpPr txBox="1"/>
          <p:nvPr/>
        </p:nvSpPr>
        <p:spPr>
          <a:xfrm>
            <a:off x="6258571" y="1986280"/>
            <a:ext cx="599440" cy="461665"/>
          </a:xfrm>
          <a:prstGeom prst="rect">
            <a:avLst/>
          </a:prstGeom>
          <a:noFill/>
        </p:spPr>
        <p:txBody>
          <a:bodyPr wrap="square" rtlCol="0">
            <a:spAutoFit/>
          </a:bodyPr>
          <a:lstStyle/>
          <a:p>
            <a:r>
              <a:rPr lang="fr-FR" sz="2400" dirty="0"/>
              <a:t>car</a:t>
            </a:r>
            <a:r>
              <a:rPr lang="fr-FR" dirty="0"/>
              <a:t> </a:t>
            </a:r>
          </a:p>
        </p:txBody>
      </p:sp>
      <p:pic>
        <p:nvPicPr>
          <p:cNvPr id="8" name="Image 7">
            <a:extLst>
              <a:ext uri="{FF2B5EF4-FFF2-40B4-BE49-F238E27FC236}">
                <a16:creationId xmlns:a16="http://schemas.microsoft.com/office/drawing/2014/main" id="{28F1FC65-2DF6-415D-A1B7-0DFE8398A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14" y="0"/>
            <a:ext cx="4933703" cy="4687018"/>
          </a:xfrm>
          <a:prstGeom prst="rect">
            <a:avLst/>
          </a:prstGeom>
        </p:spPr>
      </p:pic>
      <p:sp>
        <p:nvSpPr>
          <p:cNvPr id="2" name="Titre 1">
            <a:extLst>
              <a:ext uri="{FF2B5EF4-FFF2-40B4-BE49-F238E27FC236}">
                <a16:creationId xmlns:a16="http://schemas.microsoft.com/office/drawing/2014/main" id="{C4FEB08C-980C-4363-A405-10EB5C0474B0}"/>
              </a:ext>
            </a:extLst>
          </p:cNvPr>
          <p:cNvSpPr>
            <a:spLocks noGrp="1"/>
          </p:cNvSpPr>
          <p:nvPr>
            <p:ph type="title"/>
          </p:nvPr>
        </p:nvSpPr>
        <p:spPr>
          <a:xfrm>
            <a:off x="1628262" y="4454905"/>
            <a:ext cx="5120639" cy="2637183"/>
          </a:xfrm>
        </p:spPr>
        <p:txBody>
          <a:bodyPr>
            <a:normAutofit fontScale="90000"/>
          </a:bodyPr>
          <a:lstStyle/>
          <a:p>
            <a:pPr marL="390411" marR="0" indent="349314" algn="l">
              <a:lnSpc>
                <a:spcPct val="100000"/>
              </a:lnSpc>
              <a:spcBef>
                <a:spcPts val="0"/>
              </a:spcBef>
              <a:spcAft>
                <a:spcPts val="200"/>
              </a:spcAft>
            </a:pPr>
            <a:r>
              <a:rPr lang="fr-FR" sz="3100" b="1" dirty="0">
                <a:solidFill>
                  <a:schemeClr val="accent1"/>
                </a:solidFill>
              </a:rPr>
              <a:t>Informez vous, rejoignez nous</a:t>
            </a:r>
            <a:br>
              <a:rPr lang="fr-FR" sz="3100" b="1" dirty="0">
                <a:solidFill>
                  <a:schemeClr val="accent1"/>
                </a:solidFill>
              </a:rPr>
            </a:br>
            <a:r>
              <a:rPr lang="fr-FR" sz="3100" b="1" dirty="0">
                <a:solidFill>
                  <a:schemeClr val="accent1"/>
                </a:solidFill>
              </a:rPr>
              <a:t>    </a:t>
            </a:r>
            <a:r>
              <a:rPr lang="fr-FR" sz="2200" b="1" kern="1400" dirty="0">
                <a:ln>
                  <a:noFill/>
                </a:ln>
                <a:solidFill>
                  <a:srgbClr val="FF3300"/>
                </a:solidFill>
                <a:effectLst/>
                <a:latin typeface="Verdana" panose="020B0604030504040204" pitchFamily="34" charset="0"/>
              </a:rPr>
              <a:t>La Cimade</a:t>
            </a:r>
            <a:br>
              <a:rPr lang="fr-FR" sz="2200" kern="1400" dirty="0">
                <a:ln>
                  <a:noFill/>
                </a:ln>
                <a:solidFill>
                  <a:srgbClr val="000000"/>
                </a:solidFill>
                <a:effectLst/>
                <a:latin typeface="Calibri" panose="020F0502020204030204" pitchFamily="34" charset="0"/>
              </a:rPr>
            </a:br>
            <a:r>
              <a:rPr lang="fr-FR" sz="2200" kern="1400" dirty="0">
                <a:ln>
                  <a:noFill/>
                </a:ln>
                <a:solidFill>
                  <a:srgbClr val="000000"/>
                </a:solidFill>
                <a:effectLst/>
                <a:latin typeface="Calibri" panose="020F0502020204030204" pitchFamily="34" charset="0"/>
              </a:rPr>
              <a:t>     Groupe local Pau Béarn</a:t>
            </a:r>
            <a:br>
              <a:rPr lang="fr-FR" sz="2200" kern="1400" dirty="0">
                <a:ln>
                  <a:noFill/>
                </a:ln>
                <a:solidFill>
                  <a:srgbClr val="000000"/>
                </a:solidFill>
                <a:effectLst/>
                <a:latin typeface="Calibri" panose="020F0502020204030204" pitchFamily="34" charset="0"/>
              </a:rPr>
            </a:br>
            <a:r>
              <a:rPr lang="fr-FR" sz="2200" kern="1400" dirty="0">
                <a:ln>
                  <a:noFill/>
                </a:ln>
                <a:solidFill>
                  <a:srgbClr val="000000"/>
                </a:solidFill>
                <a:effectLst/>
                <a:latin typeface="Calibri" panose="020F0502020204030204" pitchFamily="34" charset="0"/>
              </a:rPr>
              <a:t>    Rue du </a:t>
            </a:r>
            <a:r>
              <a:rPr lang="fr-FR" sz="2200" kern="1400" dirty="0" err="1">
                <a:ln>
                  <a:noFill/>
                </a:ln>
                <a:solidFill>
                  <a:srgbClr val="000000"/>
                </a:solidFill>
                <a:effectLst/>
                <a:latin typeface="Calibri" panose="020F0502020204030204" pitchFamily="34" charset="0"/>
              </a:rPr>
              <a:t>Hédas</a:t>
            </a:r>
            <a:r>
              <a:rPr lang="fr-FR" sz="2200" kern="1400" dirty="0">
                <a:ln>
                  <a:noFill/>
                </a:ln>
                <a:solidFill>
                  <a:srgbClr val="000000"/>
                </a:solidFill>
                <a:effectLst/>
                <a:latin typeface="Calibri" panose="020F0502020204030204" pitchFamily="34" charset="0"/>
              </a:rPr>
              <a:t> (centre ville) </a:t>
            </a:r>
            <a:br>
              <a:rPr lang="fr-FR" sz="2200" kern="1400" dirty="0">
                <a:ln>
                  <a:noFill/>
                </a:ln>
                <a:solidFill>
                  <a:srgbClr val="000000"/>
                </a:solidFill>
                <a:effectLst/>
                <a:latin typeface="Calibri" panose="020F0502020204030204" pitchFamily="34" charset="0"/>
              </a:rPr>
            </a:br>
            <a:r>
              <a:rPr lang="fr-FR" sz="2200" kern="1400" dirty="0">
                <a:ln>
                  <a:noFill/>
                </a:ln>
                <a:solidFill>
                  <a:srgbClr val="000000"/>
                </a:solidFill>
                <a:effectLst/>
                <a:latin typeface="Calibri" panose="020F0502020204030204" pitchFamily="34" charset="0"/>
              </a:rPr>
              <a:t>              Tél : 06 40 09 32 65</a:t>
            </a:r>
            <a:br>
              <a:rPr lang="fr-FR" sz="2200" kern="1400" dirty="0">
                <a:ln>
                  <a:noFill/>
                </a:ln>
                <a:solidFill>
                  <a:srgbClr val="000000"/>
                </a:solidFill>
                <a:effectLst/>
                <a:latin typeface="Calibri" panose="020F0502020204030204" pitchFamily="34" charset="0"/>
              </a:rPr>
            </a:br>
            <a:r>
              <a:rPr lang="fr-FR" sz="2200" i="1" kern="1400" dirty="0">
                <a:ln>
                  <a:noFill/>
                </a:ln>
                <a:solidFill>
                  <a:srgbClr val="000000"/>
                </a:solidFill>
                <a:effectLst/>
                <a:latin typeface="Calibri" panose="020F0502020204030204" pitchFamily="34" charset="0"/>
              </a:rPr>
              <a:t>               pau@lacimade.org</a:t>
            </a:r>
            <a:endParaRPr lang="fr-FR" sz="2000" dirty="0"/>
          </a:p>
        </p:txBody>
      </p:sp>
    </p:spTree>
    <p:extLst>
      <p:ext uri="{BB962C8B-B14F-4D97-AF65-F5344CB8AC3E}">
        <p14:creationId xmlns:p14="http://schemas.microsoft.com/office/powerpoint/2010/main" val="23182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500"/>
                                        <p:tgtEl>
                                          <p:spTgt spid="8"/>
                                        </p:tgtEl>
                                      </p:cBhvr>
                                    </p:animEffect>
                                  </p:childTnLst>
                                </p:cTn>
                              </p:par>
                            </p:childTnLst>
                          </p:cTn>
                        </p:par>
                        <p:par>
                          <p:cTn id="8" fill="hold">
                            <p:stCondLst>
                              <p:cond delay="2500"/>
                            </p:stCondLst>
                            <p:childTnLst>
                              <p:par>
                                <p:cTn id="9" presetID="1" presetClass="entr" presetSubtype="0" fill="hold" grpId="0" nodeType="afterEffect">
                                  <p:stCondLst>
                                    <p:cond delay="0"/>
                                  </p:stCondLst>
                                  <p:childTnLst>
                                    <p:set>
                                      <p:cBhvr>
                                        <p:cTn id="10" dur="1" fill="hold">
                                          <p:stCondLst>
                                            <p:cond delay="749"/>
                                          </p:stCondLst>
                                        </p:cTn>
                                        <p:tgtEl>
                                          <p:spTgt spid="6"/>
                                        </p:tgtEl>
                                        <p:attrNameLst>
                                          <p:attrName>style.visibility</p:attrName>
                                        </p:attrNameLst>
                                      </p:cBhvr>
                                      <p:to>
                                        <p:strVal val="visible"/>
                                      </p:to>
                                    </p:set>
                                  </p:childTnLst>
                                </p:cTn>
                              </p:par>
                            </p:childTnLst>
                          </p:cTn>
                        </p:par>
                        <p:par>
                          <p:cTn id="11" fill="hold">
                            <p:stCondLst>
                              <p:cond delay="325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2500"/>
                                        <p:tgtEl>
                                          <p:spTgt spid="5"/>
                                        </p:tgtEl>
                                      </p:cBhvr>
                                    </p:animEffect>
                                  </p:childTnLst>
                                </p:cTn>
                              </p:par>
                            </p:childTnLst>
                          </p:cTn>
                        </p:par>
                        <p:par>
                          <p:cTn id="15" fill="hold">
                            <p:stCondLst>
                              <p:cond delay="575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1A871F-7CC3-43F0-9EB9-52C603EEB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EA17DF-8D42-4599-A066-12036B429F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13" name="Rectangle 12">
              <a:extLst>
                <a:ext uri="{FF2B5EF4-FFF2-40B4-BE49-F238E27FC236}">
                  <a16:creationId xmlns:a16="http://schemas.microsoft.com/office/drawing/2014/main" id="{7D8DB204-7B58-4A19-827A-914E5542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8B88DBA6-392D-4BB3-9B59-8EBA44B24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p>
          </p:txBody>
        </p:sp>
      </p:grpSp>
      <p:sp>
        <p:nvSpPr>
          <p:cNvPr id="2" name="Titre 1">
            <a:extLst>
              <a:ext uri="{FF2B5EF4-FFF2-40B4-BE49-F238E27FC236}">
                <a16:creationId xmlns:a16="http://schemas.microsoft.com/office/drawing/2014/main" id="{2D906340-1864-49DC-B28E-A927848B0A79}"/>
              </a:ext>
            </a:extLst>
          </p:cNvPr>
          <p:cNvSpPr>
            <a:spLocks noGrp="1"/>
          </p:cNvSpPr>
          <p:nvPr>
            <p:ph type="ctrTitle"/>
          </p:nvPr>
        </p:nvSpPr>
        <p:spPr>
          <a:xfrm>
            <a:off x="1397093" y="3105260"/>
            <a:ext cx="10153650" cy="1657303"/>
          </a:xfrm>
        </p:spPr>
        <p:txBody>
          <a:bodyPr>
            <a:normAutofit fontScale="90000"/>
          </a:bodyPr>
          <a:lstStyle/>
          <a:p>
            <a:br>
              <a:rPr lang="fr-FR" sz="4200" dirty="0"/>
            </a:br>
            <a:r>
              <a:rPr lang="fr-FR" sz="4400" b="1" dirty="0">
                <a:latin typeface="Gabriola" panose="04040605051002020D02" pitchFamily="82" charset="0"/>
              </a:rPr>
              <a:t>Quiz</a:t>
            </a:r>
            <a:br>
              <a:rPr lang="fr-FR" sz="4200" dirty="0">
                <a:latin typeface="Gabriola" panose="04040605051002020D02" pitchFamily="82" charset="0"/>
              </a:rPr>
            </a:br>
            <a:r>
              <a:rPr lang="fr-FR" sz="4900" dirty="0">
                <a:latin typeface="Gabriola" panose="04040605051002020D02" pitchFamily="82" charset="0"/>
              </a:rPr>
              <a:t>Testons nos connaissances sur les migrations</a:t>
            </a:r>
          </a:p>
        </p:txBody>
      </p:sp>
      <p:pic>
        <p:nvPicPr>
          <p:cNvPr id="5" name="Image 4" descr="Une image contenant intérieur&#10;&#10;Description générée automatiquement">
            <a:extLst>
              <a:ext uri="{FF2B5EF4-FFF2-40B4-BE49-F238E27FC236}">
                <a16:creationId xmlns:a16="http://schemas.microsoft.com/office/drawing/2014/main" id="{88E0B563-57C5-40FF-A2C5-EA84F655E389}"/>
              </a:ext>
            </a:extLst>
          </p:cNvPr>
          <p:cNvPicPr>
            <a:picLocks noChangeAspect="1"/>
          </p:cNvPicPr>
          <p:nvPr/>
        </p:nvPicPr>
        <p:blipFill rotWithShape="1">
          <a:blip r:embed="rId2">
            <a:extLst>
              <a:ext uri="{28A0092B-C50C-407E-A947-70E740481C1C}">
                <a14:useLocalDpi xmlns:a14="http://schemas.microsoft.com/office/drawing/2010/main" val="0"/>
              </a:ext>
            </a:extLst>
          </a:blip>
          <a:srcRect l="29754" r="6667" b="-1"/>
          <a:stretch/>
        </p:blipFill>
        <p:spPr>
          <a:xfrm>
            <a:off x="1" y="10"/>
            <a:ext cx="12192000" cy="2501143"/>
          </a:xfrm>
          <a:prstGeom prst="rect">
            <a:avLst/>
          </a:prstGeom>
        </p:spPr>
      </p:pic>
      <p:grpSp>
        <p:nvGrpSpPr>
          <p:cNvPr id="19" name="Group 15">
            <a:extLst>
              <a:ext uri="{FF2B5EF4-FFF2-40B4-BE49-F238E27FC236}">
                <a16:creationId xmlns:a16="http://schemas.microsoft.com/office/drawing/2014/main" id="{50483D03-B230-4400-8301-33F3412829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0"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8" name="Freeform 6">
              <a:extLst>
                <a:ext uri="{FF2B5EF4-FFF2-40B4-BE49-F238E27FC236}">
                  <a16:creationId xmlns:a16="http://schemas.microsoft.com/office/drawing/2014/main" id="{7A478424-EC38-4BA6-B5A6-C2EF42F5E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40000"/>
              </a:schemeClr>
            </a:solidFill>
            <a:ln w="0">
              <a:noFill/>
              <a:prstDash val="solid"/>
              <a:round/>
              <a:headEnd/>
              <a:tailEnd/>
            </a:ln>
          </p:spPr>
        </p:sp>
      </p:grpSp>
    </p:spTree>
    <p:extLst>
      <p:ext uri="{BB962C8B-B14F-4D97-AF65-F5344CB8AC3E}">
        <p14:creationId xmlns:p14="http://schemas.microsoft.com/office/powerpoint/2010/main" val="2710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107BA-0056-419E-A82E-B23FD53616F4}"/>
              </a:ext>
            </a:extLst>
          </p:cNvPr>
          <p:cNvSpPr>
            <a:spLocks noGrp="1"/>
          </p:cNvSpPr>
          <p:nvPr>
            <p:ph type="title"/>
          </p:nvPr>
        </p:nvSpPr>
        <p:spPr>
          <a:xfrm>
            <a:off x="838200" y="172720"/>
            <a:ext cx="10515600" cy="995680"/>
          </a:xfrm>
        </p:spPr>
        <p:txBody>
          <a:bodyPr>
            <a:normAutofit fontScale="90000"/>
          </a:bodyPr>
          <a:lstStyle/>
          <a:p>
            <a:br>
              <a:rPr lang="fr-FR" sz="2400" i="1" dirty="0">
                <a:latin typeface="Imprint MT Shadow" panose="04020605060303030202" pitchFamily="82" charset="0"/>
              </a:rPr>
            </a:br>
            <a:br>
              <a:rPr lang="fr-FR" sz="2400" i="1" dirty="0">
                <a:latin typeface="Imprint MT Shadow" panose="04020605060303030202" pitchFamily="82" charset="0"/>
              </a:rPr>
            </a:br>
            <a:r>
              <a:rPr lang="fr-FR" sz="2400" i="1" dirty="0">
                <a:latin typeface="Imprint MT Shadow" panose="04020605060303030202" pitchFamily="82" charset="0"/>
              </a:rPr>
              <a:t>Question 1:</a:t>
            </a:r>
            <a:br>
              <a:rPr lang="fr-FR" sz="2400" i="1" dirty="0">
                <a:latin typeface="Imprint MT Shadow" panose="04020605060303030202" pitchFamily="82" charset="0"/>
              </a:rPr>
            </a:br>
            <a:r>
              <a:rPr lang="fr-FR" sz="2400" i="1" dirty="0">
                <a:latin typeface="Imprint MT Shadow" panose="04020605060303030202" pitchFamily="82" charset="0"/>
              </a:rPr>
              <a:t>Le nombre de personnes migrantes dans le monde augmente au même </a:t>
            </a:r>
            <a:br>
              <a:rPr lang="fr-FR" sz="2400" i="1" dirty="0">
                <a:latin typeface="Imprint MT Shadow" panose="04020605060303030202" pitchFamily="82" charset="0"/>
              </a:rPr>
            </a:br>
            <a:r>
              <a:rPr lang="fr-FR" sz="2400" i="1" dirty="0">
                <a:latin typeface="Imprint MT Shadow" panose="04020605060303030202" pitchFamily="82" charset="0"/>
              </a:rPr>
              <a:t>rythme que la population mondiale                       </a:t>
            </a:r>
            <a:br>
              <a:rPr lang="fr-FR" sz="2400" i="1" dirty="0">
                <a:latin typeface="Imprint MT Shadow" panose="04020605060303030202" pitchFamily="82" charset="0"/>
              </a:rPr>
            </a:br>
            <a:br>
              <a:rPr lang="fr-FR" sz="2400" i="1" dirty="0">
                <a:latin typeface="Imprint MT Shadow" panose="04020605060303030202" pitchFamily="82" charset="0"/>
              </a:rPr>
            </a:br>
            <a:endParaRPr lang="fr-FR" sz="2000" dirty="0"/>
          </a:p>
        </p:txBody>
      </p:sp>
      <p:sp>
        <p:nvSpPr>
          <p:cNvPr id="3" name="Espace réservé du contenu 2">
            <a:extLst>
              <a:ext uri="{FF2B5EF4-FFF2-40B4-BE49-F238E27FC236}">
                <a16:creationId xmlns:a16="http://schemas.microsoft.com/office/drawing/2014/main" id="{6AC01B2C-40D5-42B1-B24C-998A0DBD707E}"/>
              </a:ext>
            </a:extLst>
          </p:cNvPr>
          <p:cNvSpPr>
            <a:spLocks noGrp="1"/>
          </p:cNvSpPr>
          <p:nvPr>
            <p:ph idx="1"/>
          </p:nvPr>
        </p:nvSpPr>
        <p:spPr>
          <a:xfrm>
            <a:off x="5779269" y="862265"/>
            <a:ext cx="2965795" cy="347028"/>
          </a:xfrm>
        </p:spPr>
        <p:txBody>
          <a:bodyPr>
            <a:noAutofit/>
          </a:bodyPr>
          <a:lstStyle/>
          <a:p>
            <a:pPr>
              <a:lnSpc>
                <a:spcPct val="100000"/>
              </a:lnSpc>
            </a:pPr>
            <a:r>
              <a:rPr lang="fr-FR" sz="2000" i="1" dirty="0">
                <a:latin typeface="Imprint MT Shadow" panose="04020605060303030202" pitchFamily="82" charset="0"/>
              </a:rPr>
              <a:t>VRAI / FAUX?</a:t>
            </a:r>
          </a:p>
        </p:txBody>
      </p:sp>
      <p:sp>
        <p:nvSpPr>
          <p:cNvPr id="5" name="ZoneTexte 4">
            <a:extLst>
              <a:ext uri="{FF2B5EF4-FFF2-40B4-BE49-F238E27FC236}">
                <a16:creationId xmlns:a16="http://schemas.microsoft.com/office/drawing/2014/main" id="{57F72377-1D9A-4487-BFBD-55921DCCDB7D}"/>
              </a:ext>
            </a:extLst>
          </p:cNvPr>
          <p:cNvSpPr txBox="1"/>
          <p:nvPr/>
        </p:nvSpPr>
        <p:spPr>
          <a:xfrm>
            <a:off x="701040" y="1250186"/>
            <a:ext cx="10388600" cy="1908215"/>
          </a:xfrm>
          <a:prstGeom prst="rect">
            <a:avLst/>
          </a:prstGeom>
          <a:noFill/>
        </p:spPr>
        <p:txBody>
          <a:bodyPr wrap="square" rtlCol="0">
            <a:spAutoFit/>
          </a:bodyPr>
          <a:lstStyle/>
          <a:p>
            <a:pPr marL="228600"/>
            <a:endParaRPr lang="fr-FR" b="1" dirty="0">
              <a:solidFill>
                <a:srgbClr val="4472C4"/>
              </a:solidFill>
              <a:latin typeface="Times New Roman" panose="02020603050405020304" pitchFamily="18" charset="0"/>
              <a:ea typeface="Times New Roman" panose="02020603050405020304" pitchFamily="18" charset="0"/>
            </a:endParaRPr>
          </a:p>
          <a:p>
            <a:pPr marL="228600"/>
            <a:r>
              <a:rPr lang="fr-FR" sz="2000" dirty="0">
                <a:solidFill>
                  <a:srgbClr val="4472C4"/>
                </a:solidFill>
                <a:effectLst/>
                <a:latin typeface="Times New Roman" panose="02020603050405020304" pitchFamily="18" charset="0"/>
                <a:ea typeface="Times New Roman" panose="02020603050405020304" pitchFamily="18" charset="0"/>
              </a:rPr>
              <a:t>VRAI : à long terme : sur 25 ans le nombre de migrants dans le monde a augmenté au même rythme que la population mondiale.(environ 2,12%)</a:t>
            </a:r>
            <a:endParaRPr lang="fr-FR" sz="2000" dirty="0">
              <a:effectLst/>
              <a:latin typeface="Times New Roman" panose="02020603050405020304" pitchFamily="18" charset="0"/>
              <a:ea typeface="Times New Roman" panose="02020603050405020304" pitchFamily="18" charset="0"/>
            </a:endParaRPr>
          </a:p>
          <a:p>
            <a:pPr marL="228600"/>
            <a:r>
              <a:rPr lang="fr-FR" sz="2000" b="1" dirty="0">
                <a:solidFill>
                  <a:srgbClr val="4472C4"/>
                </a:solidFill>
                <a:effectLst/>
                <a:latin typeface="Times New Roman" panose="02020603050405020304" pitchFamily="18" charset="0"/>
                <a:ea typeface="Times New Roman" panose="02020603050405020304" pitchFamily="18" charset="0"/>
              </a:rPr>
              <a:t>MAIS</a:t>
            </a:r>
            <a:r>
              <a:rPr lang="fr-FR" sz="2000" dirty="0">
                <a:solidFill>
                  <a:srgbClr val="4472C4"/>
                </a:solidFill>
                <a:effectLst/>
                <a:latin typeface="Times New Roman" panose="02020603050405020304" pitchFamily="18" charset="0"/>
                <a:ea typeface="Times New Roman" panose="02020603050405020304" pitchFamily="18" charset="0"/>
              </a:rPr>
              <a:t> ces dernières années pour des raisons climatiques et/ou politiques la progression des migrants dans le monde </a:t>
            </a:r>
            <a:r>
              <a:rPr lang="fr-FR" sz="2000" b="1" dirty="0">
                <a:solidFill>
                  <a:srgbClr val="4472C4"/>
                </a:solidFill>
                <a:effectLst/>
                <a:latin typeface="Times New Roman" panose="02020603050405020304" pitchFamily="18" charset="0"/>
                <a:ea typeface="Times New Roman" panose="02020603050405020304" pitchFamily="18" charset="0"/>
              </a:rPr>
              <a:t>est passée à 3,3%</a:t>
            </a:r>
            <a:r>
              <a:rPr lang="fr-FR" sz="2000" dirty="0">
                <a:solidFill>
                  <a:srgbClr val="4472C4"/>
                </a:solidFill>
                <a:effectLst/>
                <a:latin typeface="Times New Roman" panose="02020603050405020304" pitchFamily="18" charset="0"/>
                <a:ea typeface="Times New Roman" panose="02020603050405020304" pitchFamily="18" charset="0"/>
              </a:rPr>
              <a:t> alors que la progression de </a:t>
            </a:r>
            <a:r>
              <a:rPr lang="fr-FR" sz="2000" b="1" dirty="0">
                <a:solidFill>
                  <a:srgbClr val="4472C4"/>
                </a:solidFill>
                <a:effectLst/>
                <a:latin typeface="Times New Roman" panose="02020603050405020304" pitchFamily="18" charset="0"/>
                <a:ea typeface="Times New Roman" panose="02020603050405020304" pitchFamily="18" charset="0"/>
              </a:rPr>
              <a:t>la population mondiale aujourd’hui est de 1, 2%</a:t>
            </a:r>
            <a:r>
              <a:rPr lang="fr-FR" sz="2000" dirty="0">
                <a:solidFill>
                  <a:srgbClr val="4472C4"/>
                </a:solidFill>
                <a:effectLst/>
                <a:latin typeface="Times New Roman" panose="02020603050405020304" pitchFamily="18" charset="0"/>
                <a:ea typeface="Times New Roman" panose="02020603050405020304" pitchFamily="18" charset="0"/>
              </a:rPr>
              <a:t> (en régression) (ONU)</a:t>
            </a:r>
            <a:endParaRPr lang="fr-FR" sz="2000"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43FDEFEA-AECC-4AD7-99AF-2B86996D18DE}"/>
              </a:ext>
            </a:extLst>
          </p:cNvPr>
          <p:cNvSpPr txBox="1"/>
          <p:nvPr/>
        </p:nvSpPr>
        <p:spPr>
          <a:xfrm>
            <a:off x="10153728" y="511522"/>
            <a:ext cx="1493520" cy="738664"/>
          </a:xfrm>
          <a:prstGeom prst="rect">
            <a:avLst/>
          </a:prstGeom>
          <a:noFill/>
        </p:spPr>
        <p:txBody>
          <a:bodyPr wrap="square" rtlCol="0">
            <a:spAutoFit/>
          </a:bodyPr>
          <a:lstStyle/>
          <a:p>
            <a:r>
              <a:rPr lang="fr-FR" sz="2400" b="1" dirty="0">
                <a:solidFill>
                  <a:srgbClr val="4472C4"/>
                </a:solidFill>
                <a:latin typeface="Times New Roman" panose="02020603050405020304" pitchFamily="18" charset="0"/>
                <a:ea typeface="Times New Roman" panose="02020603050405020304" pitchFamily="18" charset="0"/>
              </a:rPr>
              <a:t>VRAI </a:t>
            </a:r>
          </a:p>
          <a:p>
            <a:endParaRPr lang="fr-FR" dirty="0"/>
          </a:p>
        </p:txBody>
      </p:sp>
      <p:pic>
        <p:nvPicPr>
          <p:cNvPr id="10" name="Image 9">
            <a:extLst>
              <a:ext uri="{FF2B5EF4-FFF2-40B4-BE49-F238E27FC236}">
                <a16:creationId xmlns:a16="http://schemas.microsoft.com/office/drawing/2014/main" id="{0D4C4B5E-6809-4889-916F-B04CAEAB2ADA}"/>
              </a:ext>
            </a:extLst>
          </p:cNvPr>
          <p:cNvPicPr>
            <a:picLocks noChangeAspect="1"/>
          </p:cNvPicPr>
          <p:nvPr/>
        </p:nvPicPr>
        <p:blipFill>
          <a:blip r:embed="rId2"/>
          <a:stretch>
            <a:fillRect/>
          </a:stretch>
        </p:blipFill>
        <p:spPr>
          <a:xfrm>
            <a:off x="7262167" y="3035411"/>
            <a:ext cx="4228793" cy="3429000"/>
          </a:xfrm>
          <a:prstGeom prst="rect">
            <a:avLst/>
          </a:prstGeom>
        </p:spPr>
      </p:pic>
      <p:sp>
        <p:nvSpPr>
          <p:cNvPr id="12" name="ZoneTexte 11">
            <a:extLst>
              <a:ext uri="{FF2B5EF4-FFF2-40B4-BE49-F238E27FC236}">
                <a16:creationId xmlns:a16="http://schemas.microsoft.com/office/drawing/2014/main" id="{7D97AB2C-BD75-49A5-BA54-A037706081D8}"/>
              </a:ext>
            </a:extLst>
          </p:cNvPr>
          <p:cNvSpPr txBox="1"/>
          <p:nvPr/>
        </p:nvSpPr>
        <p:spPr>
          <a:xfrm>
            <a:off x="701040" y="3703320"/>
            <a:ext cx="6096000" cy="1323439"/>
          </a:xfrm>
          <a:prstGeom prst="rect">
            <a:avLst/>
          </a:prstGeom>
          <a:noFill/>
        </p:spPr>
        <p:txBody>
          <a:bodyPr wrap="square">
            <a:spAutoFit/>
          </a:bodyPr>
          <a:lstStyle/>
          <a:p>
            <a:pPr marL="342900" lvl="0" indent="-342900">
              <a:buFont typeface="Wingdings" panose="05000000000000000000" pitchFamily="2" charset="2"/>
              <a:buChar char=""/>
            </a:pPr>
            <a:r>
              <a:rPr lang="fr-FR" sz="1600" b="1" dirty="0">
                <a:effectLst/>
                <a:latin typeface="Times New Roman" panose="02020603050405020304" pitchFamily="18" charset="0"/>
                <a:ea typeface="Times New Roman" panose="02020603050405020304" pitchFamily="18" charset="0"/>
              </a:rPr>
              <a:t>Population mondiale</a:t>
            </a:r>
            <a:r>
              <a:rPr lang="fr-FR" sz="1600" dirty="0">
                <a:effectLst/>
                <a:latin typeface="Times New Roman" panose="02020603050405020304" pitchFamily="18" charset="0"/>
                <a:ea typeface="Times New Roman" panose="02020603050405020304" pitchFamily="18" charset="0"/>
              </a:rPr>
              <a:t> aujourd’hui 7,8 Milliards de personnes (mars 2020) </a:t>
            </a:r>
          </a:p>
          <a:p>
            <a:pPr marL="342900" lvl="0" indent="-342900">
              <a:buFont typeface="Wingdings" panose="05000000000000000000" pitchFamily="2" charset="2"/>
              <a:buChar char=""/>
            </a:pPr>
            <a:r>
              <a:rPr lang="fr-FR" sz="1600" dirty="0">
                <a:effectLst/>
                <a:latin typeface="Times New Roman" panose="02020603050405020304" pitchFamily="18" charset="0"/>
                <a:ea typeface="Times New Roman" panose="02020603050405020304" pitchFamily="18" charset="0"/>
              </a:rPr>
              <a:t>48% de femmes et 38 millions d’enfants</a:t>
            </a:r>
          </a:p>
          <a:p>
            <a:pPr marL="342900" lvl="0" indent="-342900">
              <a:buFont typeface="Wingdings" panose="05000000000000000000" pitchFamily="2" charset="2"/>
              <a:buChar char=""/>
            </a:pPr>
            <a:r>
              <a:rPr lang="fr-FR" sz="1600" b="1" dirty="0">
                <a:effectLst/>
                <a:latin typeface="Times New Roman" panose="02020603050405020304" pitchFamily="18" charset="0"/>
                <a:ea typeface="Times New Roman" panose="02020603050405020304" pitchFamily="18" charset="0"/>
              </a:rPr>
              <a:t>Les réfugiés représentent seulement 10%des migrants internationaux</a:t>
            </a:r>
            <a:r>
              <a:rPr lang="fr-FR" sz="1600" dirty="0">
                <a:effectLst/>
                <a:latin typeface="Times New Roman" panose="02020603050405020304" pitchFamily="18" charset="0"/>
                <a:ea typeface="Times New Roman" panose="02020603050405020304" pitchFamily="18" charset="0"/>
              </a:rPr>
              <a:t> (26 millions de personnes </a:t>
            </a:r>
            <a:r>
              <a:rPr lang="fr-FR" sz="1200" dirty="0">
                <a:effectLst/>
                <a:latin typeface="Times New Roman" panose="02020603050405020304" pitchFamily="18" charset="0"/>
                <a:ea typeface="Times New Roman" panose="02020603050405020304" pitchFamily="18" charset="0"/>
              </a:rPr>
              <a:t>ONU 2019</a:t>
            </a:r>
            <a:r>
              <a:rPr lang="fr-FR" sz="16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3861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4300"/>
                            </p:stCondLst>
                            <p:childTnLst>
                              <p:par>
                                <p:cTn id="21" presetID="10" presetClass="entr" presetSubtype="0"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750"/>
                                        <p:tgtEl>
                                          <p:spTgt spid="5">
                                            <p:txEl>
                                              <p:pRg st="1" end="1"/>
                                            </p:txEl>
                                          </p:spTgt>
                                        </p:tgtEl>
                                      </p:cBhvr>
                                    </p:animEffect>
                                  </p:childTnLst>
                                </p:cTn>
                              </p:par>
                            </p:childTnLst>
                          </p:cTn>
                        </p:par>
                        <p:par>
                          <p:cTn id="24" fill="hold">
                            <p:stCondLst>
                              <p:cond delay="5050"/>
                            </p:stCondLst>
                            <p:childTnLst>
                              <p:par>
                                <p:cTn id="25" presetID="10" presetClass="entr" presetSubtype="0"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750"/>
                                        <p:tgtEl>
                                          <p:spTgt spid="5">
                                            <p:txEl>
                                              <p:pRg st="2" end="2"/>
                                            </p:txEl>
                                          </p:spTgt>
                                        </p:tgtEl>
                                      </p:cBhvr>
                                    </p:animEffect>
                                  </p:childTnLst>
                                </p:cTn>
                              </p:par>
                            </p:childTnLst>
                          </p:cTn>
                        </p:par>
                        <p:par>
                          <p:cTn id="28" fill="hold">
                            <p:stCondLst>
                              <p:cond delay="5800"/>
                            </p:stCondLst>
                            <p:childTnLst>
                              <p:par>
                                <p:cTn id="29" presetID="1" presetClass="entr" presetSubtype="0" fill="hold" grpId="0" nodeType="afterEffect">
                                  <p:stCondLst>
                                    <p:cond delay="1500"/>
                                  </p:stCondLst>
                                  <p:childTnLst>
                                    <p:set>
                                      <p:cBhvr>
                                        <p:cTn id="30" dur="1" fill="hold">
                                          <p:stCondLst>
                                            <p:cond delay="499"/>
                                          </p:stCondLst>
                                        </p:cTn>
                                        <p:tgtEl>
                                          <p:spTgt spid="12"/>
                                        </p:tgtEl>
                                        <p:attrNameLst>
                                          <p:attrName>style.visibility</p:attrName>
                                        </p:attrNameLst>
                                      </p:cBhvr>
                                      <p:to>
                                        <p:strVal val="visible"/>
                                      </p:to>
                                    </p:set>
                                  </p:childTnLst>
                                </p:cTn>
                              </p:par>
                            </p:childTnLst>
                          </p:cTn>
                        </p:par>
                        <p:par>
                          <p:cTn id="31" fill="hold">
                            <p:stCondLst>
                              <p:cond delay="7800"/>
                            </p:stCondLst>
                            <p:childTnLst>
                              <p:par>
                                <p:cTn id="32" presetID="21"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8520F-FEF5-4D6E-A7E5-F8D769630052}"/>
              </a:ext>
            </a:extLst>
          </p:cNvPr>
          <p:cNvSpPr>
            <a:spLocks noGrp="1"/>
          </p:cNvSpPr>
          <p:nvPr>
            <p:ph type="title"/>
          </p:nvPr>
        </p:nvSpPr>
        <p:spPr>
          <a:xfrm>
            <a:off x="563880" y="423227"/>
            <a:ext cx="10515600" cy="1325563"/>
          </a:xfrm>
        </p:spPr>
        <p:txBody>
          <a:bodyPr>
            <a:noAutofit/>
          </a:bodyPr>
          <a:lstStyle/>
          <a:p>
            <a:r>
              <a:rPr lang="fr-FR" sz="2200" i="1" dirty="0">
                <a:latin typeface="Imprint MT Shadow" panose="04020605060303030202" pitchFamily="82" charset="0"/>
              </a:rPr>
              <a:t>Question 2,</a:t>
            </a:r>
            <a:br>
              <a:rPr lang="fr-FR" sz="2200" i="1" dirty="0">
                <a:latin typeface="Imprint MT Shadow" panose="04020605060303030202" pitchFamily="82" charset="0"/>
              </a:rPr>
            </a:br>
            <a:r>
              <a:rPr lang="fr-FR" sz="2200" i="1" dirty="0">
                <a:latin typeface="Imprint MT Shadow" panose="04020605060303030202" pitchFamily="82" charset="0"/>
              </a:rPr>
              <a:t>Classez de 1 à 4 les continents d'origine des migrants internationaux (1 étant le continent à partir duquel partent le plus d'exilés)</a:t>
            </a:r>
            <a:br>
              <a:rPr lang="fr-FR" sz="2200" i="1" dirty="0">
                <a:latin typeface="Imprint MT Shadow" panose="04020605060303030202" pitchFamily="82" charset="0"/>
              </a:rPr>
            </a:br>
            <a:r>
              <a:rPr lang="fr-FR" sz="2400" i="1" dirty="0">
                <a:latin typeface="Imprint MT Shadow" panose="04020605060303030202" pitchFamily="82" charset="0"/>
              </a:rPr>
              <a:t>Indiquer le niveau de priorité : de priorité 4 à priorité 1</a:t>
            </a:r>
            <a:br>
              <a:rPr lang="fr-FR" sz="2400" i="1" dirty="0">
                <a:latin typeface="Imprint MT Shadow" panose="04020605060303030202" pitchFamily="82" charset="0"/>
              </a:rPr>
            </a:br>
            <a:endParaRPr lang="fr-FR" sz="2400" i="1" dirty="0">
              <a:latin typeface="Imprint MT Shadow" panose="04020605060303030202" pitchFamily="82" charset="0"/>
            </a:endParaRPr>
          </a:p>
        </p:txBody>
      </p:sp>
      <p:sp>
        <p:nvSpPr>
          <p:cNvPr id="3" name="Espace réservé du contenu 2">
            <a:extLst>
              <a:ext uri="{FF2B5EF4-FFF2-40B4-BE49-F238E27FC236}">
                <a16:creationId xmlns:a16="http://schemas.microsoft.com/office/drawing/2014/main" id="{DC6EC8A4-43AB-4CB6-80B5-1DE18606B91F}"/>
              </a:ext>
            </a:extLst>
          </p:cNvPr>
          <p:cNvSpPr>
            <a:spLocks noGrp="1"/>
          </p:cNvSpPr>
          <p:nvPr>
            <p:ph idx="1"/>
          </p:nvPr>
        </p:nvSpPr>
        <p:spPr>
          <a:xfrm>
            <a:off x="553720" y="1646555"/>
            <a:ext cx="5969000" cy="669290"/>
          </a:xfrm>
        </p:spPr>
        <p:txBody>
          <a:bodyPr/>
          <a:lstStyle/>
          <a:p>
            <a:r>
              <a:rPr lang="fr-FR" sz="1600" i="1" dirty="0">
                <a:latin typeface="Times New Roman" panose="02020603050405020304" pitchFamily="18" charset="0"/>
                <a:cs typeface="Times New Roman" panose="02020603050405020304" pitchFamily="18" charset="0"/>
              </a:rPr>
              <a:t>AFRIQUE / AMERIQUE LATINE / ASIE / EUROPE </a:t>
            </a:r>
            <a:r>
              <a:rPr lang="fr-FR" i="1" dirty="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4D1FFAC7-A34C-4713-A13A-9FA754BE082F}"/>
              </a:ext>
            </a:extLst>
          </p:cNvPr>
          <p:cNvSpPr txBox="1"/>
          <p:nvPr/>
        </p:nvSpPr>
        <p:spPr>
          <a:xfrm>
            <a:off x="721360" y="1981200"/>
            <a:ext cx="10180320" cy="436880"/>
          </a:xfrm>
          <a:prstGeom prst="rect">
            <a:avLst/>
          </a:prstGeom>
          <a:noFill/>
        </p:spPr>
        <p:txBody>
          <a:bodyPr wrap="square" rtlCol="0">
            <a:spAutoFit/>
          </a:bodyPr>
          <a:lstStyle/>
          <a:p>
            <a:endParaRPr lang="fr-FR" dirty="0"/>
          </a:p>
        </p:txBody>
      </p:sp>
      <p:sp>
        <p:nvSpPr>
          <p:cNvPr id="7" name="ZoneTexte 6">
            <a:extLst>
              <a:ext uri="{FF2B5EF4-FFF2-40B4-BE49-F238E27FC236}">
                <a16:creationId xmlns:a16="http://schemas.microsoft.com/office/drawing/2014/main" id="{AAE667A6-2ED7-4155-8D57-6ADD8A1E26FD}"/>
              </a:ext>
            </a:extLst>
          </p:cNvPr>
          <p:cNvSpPr txBox="1"/>
          <p:nvPr/>
        </p:nvSpPr>
        <p:spPr>
          <a:xfrm>
            <a:off x="558800" y="2418080"/>
            <a:ext cx="5391624" cy="2310889"/>
          </a:xfrm>
          <a:prstGeom prst="rect">
            <a:avLst/>
          </a:prstGeom>
          <a:noFill/>
        </p:spPr>
        <p:txBody>
          <a:bodyPr wrap="square" rtlCol="0">
            <a:spAutoFit/>
          </a:bodyPr>
          <a:lstStyle/>
          <a:p>
            <a:pPr marL="228600"/>
            <a:r>
              <a:rPr lang="fr-FR" sz="2000" b="1" dirty="0">
                <a:solidFill>
                  <a:srgbClr val="0070C0"/>
                </a:solidFill>
                <a:effectLst/>
                <a:latin typeface="Times New Roman" panose="02020603050405020304" pitchFamily="18" charset="0"/>
                <a:ea typeface="Times New Roman" panose="02020603050405020304" pitchFamily="18" charset="0"/>
              </a:rPr>
              <a:t>Classement :</a:t>
            </a:r>
            <a:endParaRPr lang="fr-FR" sz="2000" dirty="0">
              <a:effectLst/>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rabicPeriod"/>
            </a:pPr>
            <a:r>
              <a:rPr lang="fr-FR" sz="2000" dirty="0">
                <a:solidFill>
                  <a:srgbClr val="0070C0"/>
                </a:solidFill>
                <a:effectLst/>
                <a:latin typeface="Times New Roman" panose="02020603050405020304" pitchFamily="18" charset="0"/>
                <a:ea typeface="Times New Roman" panose="02020603050405020304" pitchFamily="18" charset="0"/>
              </a:rPr>
              <a:t>Asie :                            41%         83,6 millions</a:t>
            </a:r>
            <a:endParaRPr lang="fr-FR"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fr-FR" sz="2000" dirty="0">
                <a:solidFill>
                  <a:srgbClr val="0070C0"/>
                </a:solidFill>
                <a:effectLst/>
                <a:latin typeface="Times New Roman" panose="02020603050405020304" pitchFamily="18" charset="0"/>
                <a:ea typeface="Times New Roman" panose="02020603050405020304" pitchFamily="18" charset="0"/>
              </a:rPr>
              <a:t>Europe :                        40%        82,3 millions</a:t>
            </a:r>
            <a:endParaRPr lang="fr-FR"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fr-FR" sz="2000" dirty="0">
                <a:solidFill>
                  <a:srgbClr val="0070C0"/>
                </a:solidFill>
                <a:effectLst/>
                <a:latin typeface="Times New Roman" panose="02020603050405020304" pitchFamily="18" charset="0"/>
                <a:ea typeface="Times New Roman" panose="02020603050405020304" pitchFamily="18" charset="0"/>
              </a:rPr>
              <a:t>Afrique </a:t>
            </a:r>
            <a:r>
              <a:rPr lang="fr-FR" sz="2000" dirty="0">
                <a:solidFill>
                  <a:srgbClr val="0070C0"/>
                </a:solidFill>
                <a:latin typeface="Times New Roman" panose="02020603050405020304" pitchFamily="18" charset="0"/>
                <a:ea typeface="Times New Roman" panose="02020603050405020304" pitchFamily="18" charset="0"/>
              </a:rPr>
              <a:t>:</a:t>
            </a:r>
            <a:r>
              <a:rPr lang="fr-FR" sz="2000" dirty="0">
                <a:solidFill>
                  <a:srgbClr val="0070C0"/>
                </a:solidFill>
                <a:effectLst/>
                <a:latin typeface="Times New Roman" panose="02020603050405020304" pitchFamily="18" charset="0"/>
                <a:ea typeface="Times New Roman" panose="02020603050405020304" pitchFamily="18" charset="0"/>
              </a:rPr>
              <a:t>                       </a:t>
            </a:r>
            <a:r>
              <a:rPr lang="fr-FR" sz="2000" dirty="0">
                <a:solidFill>
                  <a:srgbClr val="0070C0"/>
                </a:solidFill>
                <a:latin typeface="Times New Roman" panose="02020603050405020304" pitchFamily="18" charset="0"/>
                <a:ea typeface="Times New Roman" panose="02020603050405020304" pitchFamily="18" charset="0"/>
              </a:rPr>
              <a:t>13</a:t>
            </a:r>
            <a:r>
              <a:rPr lang="fr-FR" sz="2000" dirty="0">
                <a:solidFill>
                  <a:srgbClr val="0070C0"/>
                </a:solidFill>
                <a:effectLst/>
                <a:latin typeface="Times New Roman" panose="02020603050405020304" pitchFamily="18" charset="0"/>
                <a:ea typeface="Times New Roman" panose="02020603050405020304" pitchFamily="18" charset="0"/>
              </a:rPr>
              <a:t> %       26,5 millions</a:t>
            </a:r>
            <a:endParaRPr lang="fr-FR"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fr-FR" sz="2000" dirty="0">
                <a:solidFill>
                  <a:srgbClr val="0070C0"/>
                </a:solidFill>
                <a:effectLst/>
                <a:latin typeface="Times New Roman" panose="02020603050405020304" pitchFamily="18" charset="0"/>
                <a:ea typeface="Times New Roman" panose="02020603050405020304" pitchFamily="18" charset="0"/>
              </a:rPr>
              <a:t>Amérique latine            </a:t>
            </a:r>
            <a:r>
              <a:rPr lang="fr-FR" sz="2000" dirty="0">
                <a:solidFill>
                  <a:srgbClr val="0070C0"/>
                </a:solidFill>
                <a:latin typeface="Times New Roman" panose="02020603050405020304" pitchFamily="18" charset="0"/>
                <a:ea typeface="Times New Roman" panose="02020603050405020304" pitchFamily="18" charset="0"/>
              </a:rPr>
              <a:t>6 </a:t>
            </a:r>
            <a:r>
              <a:rPr lang="fr-FR" sz="2000" dirty="0">
                <a:solidFill>
                  <a:srgbClr val="0070C0"/>
                </a:solidFill>
                <a:effectLst/>
                <a:latin typeface="Times New Roman" panose="02020603050405020304" pitchFamily="18" charset="0"/>
                <a:ea typeface="Times New Roman" panose="02020603050405020304" pitchFamily="18" charset="0"/>
              </a:rPr>
              <a:t>%        11,6  millions</a:t>
            </a:r>
            <a:endParaRPr lang="fr-FR" sz="2000" dirty="0">
              <a:effectLst/>
              <a:latin typeface="Times New Roman" panose="02020603050405020304" pitchFamily="18" charset="0"/>
              <a:ea typeface="Times New Roman" panose="02020603050405020304" pitchFamily="18" charset="0"/>
            </a:endParaRPr>
          </a:p>
          <a:p>
            <a:pPr marL="457200"/>
            <a:r>
              <a:rPr lang="fr-FR" sz="2000" dirty="0">
                <a:solidFill>
                  <a:srgbClr val="0070C0"/>
                </a:solidFill>
                <a:effectLst/>
                <a:latin typeface="Times New Roman" panose="02020603050405020304" pitchFamily="18" charset="0"/>
                <a:ea typeface="Times New Roman" panose="02020603050405020304" pitchFamily="18" charset="0"/>
              </a:rPr>
              <a:t>et Océanie :</a:t>
            </a:r>
            <a:endParaRPr lang="fr-FR" sz="2000" dirty="0">
              <a:effectLst/>
              <a:latin typeface="Times New Roman" panose="02020603050405020304" pitchFamily="18" charset="0"/>
              <a:ea typeface="Times New Roman" panose="02020603050405020304" pitchFamily="18" charset="0"/>
            </a:endParaRPr>
          </a:p>
          <a:p>
            <a:pPr marL="457200"/>
            <a:r>
              <a:rPr lang="fr-FR" sz="2000" dirty="0">
                <a:effectLst/>
                <a:latin typeface="Times New Roman" panose="02020603050405020304" pitchFamily="18" charset="0"/>
                <a:ea typeface="Times New Roman" panose="02020603050405020304" pitchFamily="18" charset="0"/>
              </a:rPr>
              <a:t> </a:t>
            </a:r>
          </a:p>
        </p:txBody>
      </p:sp>
      <p:sp>
        <p:nvSpPr>
          <p:cNvPr id="8" name="ZoneTexte 7">
            <a:extLst>
              <a:ext uri="{FF2B5EF4-FFF2-40B4-BE49-F238E27FC236}">
                <a16:creationId xmlns:a16="http://schemas.microsoft.com/office/drawing/2014/main" id="{75CC9CE8-0462-432F-BCBE-0B92A8183908}"/>
              </a:ext>
            </a:extLst>
          </p:cNvPr>
          <p:cNvSpPr txBox="1"/>
          <p:nvPr/>
        </p:nvSpPr>
        <p:spPr>
          <a:xfrm>
            <a:off x="3708400" y="4988784"/>
            <a:ext cx="4206240" cy="1200329"/>
          </a:xfrm>
          <a:prstGeom prst="rect">
            <a:avLst/>
          </a:prstGeom>
          <a:noFill/>
        </p:spPr>
        <p:txBody>
          <a:bodyPr wrap="square" rtlCol="0">
            <a:spAutoFit/>
          </a:bodyPr>
          <a:lstStyle/>
          <a:p>
            <a:pPr marL="342900" lvl="0" indent="-342900">
              <a:buFont typeface="Symbol" panose="05050102010706020507" pitchFamily="18" charset="2"/>
              <a:buChar char=""/>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MIGRANTS INTERNATIONAUX = migrants pour des raisons d’étude, de travail, de regroupement familial, environnemental, réfugiés.</a:t>
            </a:r>
          </a:p>
        </p:txBody>
      </p:sp>
      <p:pic>
        <p:nvPicPr>
          <p:cNvPr id="12" name="Image 11">
            <a:extLst>
              <a:ext uri="{FF2B5EF4-FFF2-40B4-BE49-F238E27FC236}">
                <a16:creationId xmlns:a16="http://schemas.microsoft.com/office/drawing/2014/main" id="{26E29109-B42D-44F9-B6EA-FE3AF470F731}"/>
              </a:ext>
            </a:extLst>
          </p:cNvPr>
          <p:cNvPicPr>
            <a:picLocks noChangeAspect="1"/>
          </p:cNvPicPr>
          <p:nvPr/>
        </p:nvPicPr>
        <p:blipFill>
          <a:blip r:embed="rId2"/>
          <a:stretch>
            <a:fillRect/>
          </a:stretch>
        </p:blipFill>
        <p:spPr>
          <a:xfrm>
            <a:off x="8524240" y="1049805"/>
            <a:ext cx="2717800" cy="5306504"/>
          </a:xfrm>
          <a:prstGeom prst="rect">
            <a:avLst/>
          </a:prstGeom>
        </p:spPr>
      </p:pic>
    </p:spTree>
    <p:extLst>
      <p:ext uri="{BB962C8B-B14F-4D97-AF65-F5344CB8AC3E}">
        <p14:creationId xmlns:p14="http://schemas.microsoft.com/office/powerpoint/2010/main" val="18780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par>
                          <p:cTn id="14" fill="hold">
                            <p:stCondLst>
                              <p:cond delay="2750"/>
                            </p:stCondLst>
                            <p:childTnLst>
                              <p:par>
                                <p:cTn id="15" presetID="26"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435">
                                          <p:stCondLst>
                                            <p:cond delay="0"/>
                                          </p:stCondLst>
                                        </p:cTn>
                                        <p:tgtEl>
                                          <p:spTgt spid="7"/>
                                        </p:tgtEl>
                                      </p:cBhvr>
                                    </p:animEffect>
                                    <p:anim calcmode="lin" valueType="num">
                                      <p:cBhvr>
                                        <p:cTn id="18" dur="136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3" dur="19">
                                          <p:stCondLst>
                                            <p:cond delay="487"/>
                                          </p:stCondLst>
                                        </p:cTn>
                                        <p:tgtEl>
                                          <p:spTgt spid="7"/>
                                        </p:tgtEl>
                                      </p:cBhvr>
                                      <p:to x="100000" y="60000"/>
                                    </p:animScale>
                                    <p:animScale>
                                      <p:cBhvr>
                                        <p:cTn id="24" dur="124" decel="50000">
                                          <p:stCondLst>
                                            <p:cond delay="507"/>
                                          </p:stCondLst>
                                        </p:cTn>
                                        <p:tgtEl>
                                          <p:spTgt spid="7"/>
                                        </p:tgtEl>
                                      </p:cBhvr>
                                      <p:to x="100000" y="100000"/>
                                    </p:animScale>
                                    <p:animScale>
                                      <p:cBhvr>
                                        <p:cTn id="25" dur="19">
                                          <p:stCondLst>
                                            <p:cond delay="984"/>
                                          </p:stCondLst>
                                        </p:cTn>
                                        <p:tgtEl>
                                          <p:spTgt spid="7"/>
                                        </p:tgtEl>
                                      </p:cBhvr>
                                      <p:to x="100000" y="80000"/>
                                    </p:animScale>
                                    <p:animScale>
                                      <p:cBhvr>
                                        <p:cTn id="26" dur="124" decel="50000">
                                          <p:stCondLst>
                                            <p:cond delay="1003"/>
                                          </p:stCondLst>
                                        </p:cTn>
                                        <p:tgtEl>
                                          <p:spTgt spid="7"/>
                                        </p:tgtEl>
                                      </p:cBhvr>
                                      <p:to x="100000" y="100000"/>
                                    </p:animScale>
                                    <p:animScale>
                                      <p:cBhvr>
                                        <p:cTn id="27" dur="19">
                                          <p:stCondLst>
                                            <p:cond delay="1231"/>
                                          </p:stCondLst>
                                        </p:cTn>
                                        <p:tgtEl>
                                          <p:spTgt spid="7"/>
                                        </p:tgtEl>
                                      </p:cBhvr>
                                      <p:to x="100000" y="90000"/>
                                    </p:animScale>
                                    <p:animScale>
                                      <p:cBhvr>
                                        <p:cTn id="28" dur="124" decel="50000">
                                          <p:stCondLst>
                                            <p:cond delay="1251"/>
                                          </p:stCondLst>
                                        </p:cTn>
                                        <p:tgtEl>
                                          <p:spTgt spid="7"/>
                                        </p:tgtEl>
                                      </p:cBhvr>
                                      <p:to x="100000" y="100000"/>
                                    </p:animScale>
                                    <p:animScale>
                                      <p:cBhvr>
                                        <p:cTn id="29" dur="19">
                                          <p:stCondLst>
                                            <p:cond delay="1356"/>
                                          </p:stCondLst>
                                        </p:cTn>
                                        <p:tgtEl>
                                          <p:spTgt spid="7"/>
                                        </p:tgtEl>
                                      </p:cBhvr>
                                      <p:to x="100000" y="95000"/>
                                    </p:animScale>
                                    <p:animScale>
                                      <p:cBhvr>
                                        <p:cTn id="30" dur="124" decel="50000">
                                          <p:stCondLst>
                                            <p:cond delay="1376"/>
                                          </p:stCondLst>
                                        </p:cTn>
                                        <p:tgtEl>
                                          <p:spTgt spid="7"/>
                                        </p:tgtEl>
                                      </p:cBhvr>
                                      <p:to x="100000" y="100000"/>
                                    </p:animScale>
                                  </p:childTnLst>
                                </p:cTn>
                              </p:par>
                              <p:par>
                                <p:cTn id="31" presetID="1" presetClass="entr" presetSubtype="0" fill="hold" grpId="0" nodeType="withEffect">
                                  <p:stCondLst>
                                    <p:cond delay="1000"/>
                                  </p:stCondLst>
                                  <p:childTnLst>
                                    <p:set>
                                      <p:cBhvr>
                                        <p:cTn id="32" dur="1" fill="hold">
                                          <p:stCondLst>
                                            <p:cond delay="1499"/>
                                          </p:stCondLst>
                                        </p:cTn>
                                        <p:tgtEl>
                                          <p:spTgt spid="8"/>
                                        </p:tgtEl>
                                        <p:attrNameLst>
                                          <p:attrName>style.visibility</p:attrName>
                                        </p:attrNameLst>
                                      </p:cBhvr>
                                      <p:to>
                                        <p:strVal val="visible"/>
                                      </p:to>
                                    </p:set>
                                  </p:childTnLst>
                                </p:cTn>
                              </p:par>
                            </p:childTnLst>
                          </p:cTn>
                        </p:par>
                        <p:par>
                          <p:cTn id="33" fill="hold">
                            <p:stCondLst>
                              <p:cond delay="5250"/>
                            </p:stCondLst>
                            <p:childTnLst>
                              <p:par>
                                <p:cTn id="34" presetID="21"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FC9BA-6118-4181-A6F4-6D864731A107}"/>
              </a:ext>
            </a:extLst>
          </p:cNvPr>
          <p:cNvSpPr>
            <a:spLocks noGrp="1"/>
          </p:cNvSpPr>
          <p:nvPr>
            <p:ph type="title"/>
          </p:nvPr>
        </p:nvSpPr>
        <p:spPr>
          <a:xfrm>
            <a:off x="251460" y="164464"/>
            <a:ext cx="10515600" cy="1325563"/>
          </a:xfrm>
        </p:spPr>
        <p:txBody>
          <a:bodyPr>
            <a:noAutofit/>
          </a:bodyPr>
          <a:lstStyle/>
          <a:p>
            <a:r>
              <a:rPr lang="fr-FR" sz="2400" i="1" dirty="0">
                <a:latin typeface="Imprint MT Shadow" panose="04020605060303030202" pitchFamily="82" charset="0"/>
              </a:rPr>
              <a:t>Question 3:</a:t>
            </a:r>
            <a:br>
              <a:rPr lang="fr-FR" sz="2400" i="1" dirty="0">
                <a:latin typeface="Imprint MT Shadow" panose="04020605060303030202" pitchFamily="82" charset="0"/>
              </a:rPr>
            </a:br>
            <a:r>
              <a:rPr lang="fr-FR" sz="2400" i="1" dirty="0">
                <a:latin typeface="Imprint MT Shadow" panose="04020605060303030202" pitchFamily="82" charset="0"/>
              </a:rPr>
              <a:t>Ce sont les pays à revenu élevé qui accueillent le plus de personnes réfugiées proportionnellement à leur population?</a:t>
            </a:r>
            <a:br>
              <a:rPr lang="fr-FR" sz="2400" i="1" dirty="0">
                <a:latin typeface="Imprint MT Shadow" panose="04020605060303030202" pitchFamily="82" charset="0"/>
              </a:rPr>
            </a:br>
            <a:endParaRPr lang="fr-FR" sz="2400" i="1" dirty="0">
              <a:latin typeface="Imprint MT Shadow" panose="04020605060303030202" pitchFamily="82" charset="0"/>
            </a:endParaRPr>
          </a:p>
        </p:txBody>
      </p:sp>
      <p:sp>
        <p:nvSpPr>
          <p:cNvPr id="3" name="Espace réservé du contenu 2">
            <a:extLst>
              <a:ext uri="{FF2B5EF4-FFF2-40B4-BE49-F238E27FC236}">
                <a16:creationId xmlns:a16="http://schemas.microsoft.com/office/drawing/2014/main" id="{9B8815E8-CD25-4285-B445-8576DC25E849}"/>
              </a:ext>
            </a:extLst>
          </p:cNvPr>
          <p:cNvSpPr>
            <a:spLocks noGrp="1"/>
          </p:cNvSpPr>
          <p:nvPr>
            <p:ph idx="1"/>
          </p:nvPr>
        </p:nvSpPr>
        <p:spPr>
          <a:xfrm>
            <a:off x="5529580" y="827245"/>
            <a:ext cx="2860040" cy="409575"/>
          </a:xfrm>
        </p:spPr>
        <p:txBody>
          <a:bodyPr>
            <a:normAutofit/>
          </a:bodyPr>
          <a:lstStyle/>
          <a:p>
            <a:r>
              <a:rPr lang="fr-FR" sz="2000" i="1" dirty="0">
                <a:latin typeface="Imprint MT Shadow" panose="04020605060303030202" pitchFamily="82" charset="0"/>
              </a:rPr>
              <a:t>VRAI / FAUX?</a:t>
            </a:r>
          </a:p>
        </p:txBody>
      </p:sp>
      <p:sp>
        <p:nvSpPr>
          <p:cNvPr id="4" name="ZoneTexte 3">
            <a:extLst>
              <a:ext uri="{FF2B5EF4-FFF2-40B4-BE49-F238E27FC236}">
                <a16:creationId xmlns:a16="http://schemas.microsoft.com/office/drawing/2014/main" id="{A0AB2E2C-6F0F-4990-B24E-A2510FDB98D6}"/>
              </a:ext>
            </a:extLst>
          </p:cNvPr>
          <p:cNvSpPr txBox="1"/>
          <p:nvPr/>
        </p:nvSpPr>
        <p:spPr>
          <a:xfrm>
            <a:off x="10284571" y="870396"/>
            <a:ext cx="1808480" cy="461665"/>
          </a:xfrm>
          <a:prstGeom prst="rect">
            <a:avLst/>
          </a:prstGeom>
          <a:noFill/>
        </p:spPr>
        <p:txBody>
          <a:bodyPr wrap="square" rtlCol="0">
            <a:spAutoFit/>
          </a:bodyPr>
          <a:lstStyle/>
          <a:p>
            <a:r>
              <a:rPr lang="fr-FR" sz="2400" b="1" dirty="0">
                <a:solidFill>
                  <a:srgbClr val="0070C0"/>
                </a:solidFill>
                <a:latin typeface="Times New Roman" panose="02020603050405020304" pitchFamily="18" charset="0"/>
                <a:cs typeface="Times New Roman" panose="02020603050405020304" pitchFamily="18" charset="0"/>
              </a:rPr>
              <a:t>FAUX</a:t>
            </a:r>
          </a:p>
        </p:txBody>
      </p:sp>
      <p:sp>
        <p:nvSpPr>
          <p:cNvPr id="6" name="ZoneTexte 5">
            <a:extLst>
              <a:ext uri="{FF2B5EF4-FFF2-40B4-BE49-F238E27FC236}">
                <a16:creationId xmlns:a16="http://schemas.microsoft.com/office/drawing/2014/main" id="{E84734AD-F4E6-45F3-8E79-7D24A239BD79}"/>
              </a:ext>
            </a:extLst>
          </p:cNvPr>
          <p:cNvSpPr txBox="1"/>
          <p:nvPr/>
        </p:nvSpPr>
        <p:spPr>
          <a:xfrm>
            <a:off x="1239520" y="1635760"/>
            <a:ext cx="7876540" cy="1015663"/>
          </a:xfrm>
          <a:prstGeom prst="rect">
            <a:avLst/>
          </a:prstGeom>
          <a:noFill/>
        </p:spPr>
        <p:txBody>
          <a:bodyPr wrap="square">
            <a:spAutoFit/>
          </a:bodyPr>
          <a:lstStyle/>
          <a:p>
            <a:pPr algn="just"/>
            <a:r>
              <a:rPr lang="fr-FR" sz="2000" b="1" dirty="0">
                <a:solidFill>
                  <a:srgbClr val="0070C0"/>
                </a:solidFill>
                <a:effectLst/>
                <a:latin typeface="Times New Roman" panose="02020603050405020304" pitchFamily="18" charset="0"/>
                <a:ea typeface="Times New Roman" panose="02020603050405020304" pitchFamily="18" charset="0"/>
              </a:rPr>
              <a:t>FAUX :</a:t>
            </a:r>
            <a:r>
              <a:rPr lang="fr-FR" sz="2000" dirty="0">
                <a:solidFill>
                  <a:srgbClr val="0070C0"/>
                </a:solidFill>
                <a:effectLst/>
                <a:latin typeface="Times New Roman" panose="02020603050405020304" pitchFamily="18" charset="0"/>
                <a:ea typeface="Times New Roman" panose="02020603050405020304" pitchFamily="18" charset="0"/>
              </a:rPr>
              <a:t> L’écrasante majorité des personnes qui migrent le font dans le pays voisin : ex les Syriens en Turquie et au Liban, les Soudanais  et les Somaliens en </a:t>
            </a:r>
            <a:r>
              <a:rPr lang="fr-FR" sz="2000" dirty="0" err="1">
                <a:solidFill>
                  <a:srgbClr val="0070C0"/>
                </a:solidFill>
                <a:effectLst/>
                <a:latin typeface="Times New Roman" panose="02020603050405020304" pitchFamily="18" charset="0"/>
                <a:ea typeface="Times New Roman" panose="02020603050405020304" pitchFamily="18" charset="0"/>
              </a:rPr>
              <a:t>Ethiopie</a:t>
            </a:r>
            <a:r>
              <a:rPr lang="fr-FR" sz="2000" dirty="0">
                <a:solidFill>
                  <a:srgbClr val="0070C0"/>
                </a:solidFill>
                <a:effectLst/>
                <a:latin typeface="Times New Roman" panose="02020603050405020304" pitchFamily="18"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0FFD3678-9A32-4264-90F8-148EA9C850DC}"/>
              </a:ext>
            </a:extLst>
          </p:cNvPr>
          <p:cNvSpPr txBox="1"/>
          <p:nvPr/>
        </p:nvSpPr>
        <p:spPr>
          <a:xfrm>
            <a:off x="2237740" y="3055472"/>
            <a:ext cx="6151880" cy="584775"/>
          </a:xfrm>
          <a:prstGeom prst="rect">
            <a:avLst/>
          </a:prstGeom>
          <a:noFill/>
        </p:spPr>
        <p:txBody>
          <a:bodyPr wrap="square">
            <a:spAutoFit/>
          </a:bodyPr>
          <a:lstStyle/>
          <a:p>
            <a:pPr algn="just"/>
            <a:r>
              <a:rPr lang="fr-FR" sz="1600" b="1" dirty="0">
                <a:solidFill>
                  <a:schemeClr val="bg2">
                    <a:lumMod val="50000"/>
                  </a:schemeClr>
                </a:solidFill>
                <a:effectLst/>
                <a:latin typeface="Times New Roman" panose="02020603050405020304" pitchFamily="18" charset="0"/>
                <a:ea typeface="Times New Roman" panose="02020603050405020304" pitchFamily="18" charset="0"/>
              </a:rPr>
              <a:t>les pays à revenu élevé</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accueillent en moyenne </a:t>
            </a:r>
            <a:r>
              <a:rPr lang="fr-FR" sz="1600" b="1" dirty="0">
                <a:solidFill>
                  <a:schemeClr val="bg2">
                    <a:lumMod val="50000"/>
                  </a:schemeClr>
                </a:solidFill>
                <a:effectLst/>
                <a:latin typeface="Times New Roman" panose="02020603050405020304" pitchFamily="18" charset="0"/>
                <a:ea typeface="Times New Roman" panose="02020603050405020304" pitchFamily="18" charset="0"/>
              </a:rPr>
              <a:t>2,7 personnes</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réfugiées pour 1000 </a:t>
            </a:r>
            <a:r>
              <a:rPr lang="fr-FR" sz="1600" dirty="0" err="1">
                <a:solidFill>
                  <a:schemeClr val="bg2">
                    <a:lumMod val="50000"/>
                  </a:schemeClr>
                </a:solidFill>
                <a:effectLst/>
                <a:latin typeface="Times New Roman" panose="02020603050405020304" pitchFamily="18" charset="0"/>
                <a:ea typeface="Times New Roman" panose="02020603050405020304" pitchFamily="18" charset="0"/>
              </a:rPr>
              <a:t>habitant∙e∙s</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a:t>
            </a:r>
          </a:p>
        </p:txBody>
      </p:sp>
      <p:sp>
        <p:nvSpPr>
          <p:cNvPr id="10" name="ZoneTexte 9">
            <a:extLst>
              <a:ext uri="{FF2B5EF4-FFF2-40B4-BE49-F238E27FC236}">
                <a16:creationId xmlns:a16="http://schemas.microsoft.com/office/drawing/2014/main" id="{DA5A9F77-E7FE-45C9-999F-680B648E4953}"/>
              </a:ext>
            </a:extLst>
          </p:cNvPr>
          <p:cNvSpPr txBox="1"/>
          <p:nvPr/>
        </p:nvSpPr>
        <p:spPr>
          <a:xfrm>
            <a:off x="2237298" y="3677109"/>
            <a:ext cx="6151880" cy="615553"/>
          </a:xfrm>
          <a:prstGeom prst="rect">
            <a:avLst/>
          </a:prstGeom>
          <a:noFill/>
        </p:spPr>
        <p:txBody>
          <a:bodyPr wrap="square">
            <a:spAutoFit/>
          </a:bodyPr>
          <a:lstStyle/>
          <a:p>
            <a:pPr algn="just"/>
            <a:r>
              <a:rPr lang="fr-FR" sz="1800" b="1" dirty="0">
                <a:solidFill>
                  <a:srgbClr val="0070C0"/>
                </a:solidFill>
                <a:effectLst/>
                <a:latin typeface="Times New Roman" panose="02020603050405020304" pitchFamily="18" charset="0"/>
                <a:ea typeface="Times New Roman" panose="02020603050405020304" pitchFamily="18" charset="0"/>
              </a:rPr>
              <a:t> </a:t>
            </a:r>
            <a:r>
              <a:rPr lang="fr-FR" sz="1600" b="1" dirty="0">
                <a:solidFill>
                  <a:schemeClr val="bg2">
                    <a:lumMod val="50000"/>
                  </a:schemeClr>
                </a:solidFill>
                <a:effectLst/>
                <a:latin typeface="Times New Roman" panose="02020603050405020304" pitchFamily="18" charset="0"/>
                <a:ea typeface="Times New Roman" panose="02020603050405020304" pitchFamily="18" charset="0"/>
              </a:rPr>
              <a:t>les pays à faible ou moyen revenu</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hébergent en moyenne </a:t>
            </a:r>
            <a:r>
              <a:rPr lang="fr-FR" sz="1600" b="1" dirty="0">
                <a:solidFill>
                  <a:schemeClr val="bg2">
                    <a:lumMod val="50000"/>
                  </a:schemeClr>
                </a:solidFill>
                <a:effectLst/>
                <a:latin typeface="Times New Roman" panose="02020603050405020304" pitchFamily="18" charset="0"/>
                <a:ea typeface="Times New Roman" panose="02020603050405020304" pitchFamily="18" charset="0"/>
              </a:rPr>
              <a:t>5,8 personnes</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réfugiées pour 1000 </a:t>
            </a:r>
            <a:r>
              <a:rPr lang="fr-FR" sz="1600" dirty="0" err="1">
                <a:solidFill>
                  <a:schemeClr val="bg2">
                    <a:lumMod val="50000"/>
                  </a:schemeClr>
                </a:solidFill>
                <a:effectLst/>
                <a:latin typeface="Times New Roman" panose="02020603050405020304" pitchFamily="18" charset="0"/>
                <a:ea typeface="Times New Roman" panose="02020603050405020304" pitchFamily="18" charset="0"/>
              </a:rPr>
              <a:t>habitant∙e∙s</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a:t>
            </a:r>
            <a:endParaRPr lang="fr-FR" dirty="0"/>
          </a:p>
        </p:txBody>
      </p:sp>
      <p:sp>
        <p:nvSpPr>
          <p:cNvPr id="12" name="ZoneTexte 11">
            <a:extLst>
              <a:ext uri="{FF2B5EF4-FFF2-40B4-BE49-F238E27FC236}">
                <a16:creationId xmlns:a16="http://schemas.microsoft.com/office/drawing/2014/main" id="{D34F1DD0-AC29-422D-A5AE-82063BC48CE1}"/>
              </a:ext>
            </a:extLst>
          </p:cNvPr>
          <p:cNvSpPr txBox="1"/>
          <p:nvPr/>
        </p:nvSpPr>
        <p:spPr>
          <a:xfrm>
            <a:off x="2237298" y="4366386"/>
            <a:ext cx="6151880" cy="584775"/>
          </a:xfrm>
          <a:prstGeom prst="rect">
            <a:avLst/>
          </a:prstGeom>
          <a:noFill/>
        </p:spPr>
        <p:txBody>
          <a:bodyPr wrap="square">
            <a:spAutoFit/>
          </a:bodyPr>
          <a:lstStyle/>
          <a:p>
            <a:r>
              <a:rPr lang="fr-FR" sz="1600" b="1" u="sng"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les pays les plus pauvres</a:t>
            </a:r>
            <a:r>
              <a:rPr lang="fr-FR" sz="1600" u="sng"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accueillent </a:t>
            </a:r>
            <a:r>
              <a:rPr lang="fr-FR" sz="1600" b="1" dirty="0">
                <a:solidFill>
                  <a:schemeClr val="bg2">
                    <a:lumMod val="50000"/>
                  </a:schemeClr>
                </a:solidFill>
                <a:effectLst/>
                <a:latin typeface="Times New Roman" panose="02020603050405020304" pitchFamily="18" charset="0"/>
                <a:ea typeface="Times New Roman" panose="02020603050405020304" pitchFamily="18" charset="0"/>
              </a:rPr>
              <a:t>un tiers des personnes réfugiées</a:t>
            </a:r>
            <a:r>
              <a:rPr lang="fr-FR" sz="1600" dirty="0">
                <a:solidFill>
                  <a:schemeClr val="bg2">
                    <a:lumMod val="50000"/>
                  </a:schemeClr>
                </a:solidFill>
                <a:effectLst/>
                <a:latin typeface="Times New Roman" panose="02020603050405020304" pitchFamily="18" charset="0"/>
                <a:ea typeface="Times New Roman" panose="02020603050405020304" pitchFamily="18" charset="0"/>
              </a:rPr>
              <a:t> à travers le monde</a:t>
            </a:r>
            <a:endParaRPr lang="fr-FR" sz="1600" dirty="0">
              <a:solidFill>
                <a:schemeClr val="bg2">
                  <a:lumMod val="50000"/>
                </a:schemeClr>
              </a:solidFill>
            </a:endParaRPr>
          </a:p>
        </p:txBody>
      </p:sp>
      <p:sp>
        <p:nvSpPr>
          <p:cNvPr id="14" name="ZoneTexte 13">
            <a:extLst>
              <a:ext uri="{FF2B5EF4-FFF2-40B4-BE49-F238E27FC236}">
                <a16:creationId xmlns:a16="http://schemas.microsoft.com/office/drawing/2014/main" id="{AA460287-2ECA-4209-A104-78890E6FCE7A}"/>
              </a:ext>
            </a:extLst>
          </p:cNvPr>
          <p:cNvSpPr txBox="1"/>
          <p:nvPr/>
        </p:nvSpPr>
        <p:spPr>
          <a:xfrm>
            <a:off x="1277620" y="2680056"/>
            <a:ext cx="7950200" cy="338554"/>
          </a:xfrm>
          <a:prstGeom prst="rect">
            <a:avLst/>
          </a:prstGeom>
          <a:noFill/>
        </p:spPr>
        <p:txBody>
          <a:bodyPr wrap="square">
            <a:spAutoFit/>
          </a:bodyPr>
          <a:lstStyle/>
          <a:p>
            <a:pPr algn="just"/>
            <a:r>
              <a:rPr lang="fr-FR" sz="1600" dirty="0">
                <a:solidFill>
                  <a:schemeClr val="bg2">
                    <a:lumMod val="50000"/>
                  </a:schemeClr>
                </a:solidFill>
                <a:effectLst/>
                <a:latin typeface="Times New Roman" panose="02020603050405020304" pitchFamily="18" charset="0"/>
                <a:ea typeface="Times New Roman" panose="02020603050405020304" pitchFamily="18" charset="0"/>
              </a:rPr>
              <a:t>Selon un rapport de l’Agence des Nations-Unies pour les réfugiés (UNHCR), en 2018, </a:t>
            </a:r>
          </a:p>
        </p:txBody>
      </p:sp>
    </p:spTree>
    <p:extLst>
      <p:ext uri="{BB962C8B-B14F-4D97-AF65-F5344CB8AC3E}">
        <p14:creationId xmlns:p14="http://schemas.microsoft.com/office/powerpoint/2010/main" val="8130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4050"/>
                            </p:stCondLst>
                            <p:childTnLst>
                              <p:par>
                                <p:cTn id="21" presetID="42"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anim calcmode="lin" valueType="num">
                                      <p:cBhvr>
                                        <p:cTn id="24" dur="750" fill="hold"/>
                                        <p:tgtEl>
                                          <p:spTgt spid="6"/>
                                        </p:tgtEl>
                                        <p:attrNameLst>
                                          <p:attrName>ppt_x</p:attrName>
                                        </p:attrNameLst>
                                      </p:cBhvr>
                                      <p:tavLst>
                                        <p:tav tm="0">
                                          <p:val>
                                            <p:strVal val="#ppt_x"/>
                                          </p:val>
                                        </p:tav>
                                        <p:tav tm="100000">
                                          <p:val>
                                            <p:strVal val="#ppt_x"/>
                                          </p:val>
                                        </p:tav>
                                      </p:tavLst>
                                    </p:anim>
                                    <p:anim calcmode="lin" valueType="num">
                                      <p:cBhvr>
                                        <p:cTn id="25" dur="7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300"/>
                            </p:stCondLst>
                            <p:childTnLst>
                              <p:par>
                                <p:cTn id="27" presetID="42" presetClass="entr" presetSubtype="0" fill="hold" grpId="0" nodeType="after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ppt_x</p:attrName>
                                        </p:attrNameLst>
                                      </p:cBhvr>
                                      <p:tavLst>
                                        <p:tav tm="0">
                                          <p:val>
                                            <p:strVal val="#ppt_x"/>
                                          </p:val>
                                        </p:tav>
                                        <p:tav tm="100000">
                                          <p:val>
                                            <p:strVal val="#ppt_x"/>
                                          </p:val>
                                        </p:tav>
                                      </p:tavLst>
                                    </p:anim>
                                    <p:anim calcmode="lin" valueType="num">
                                      <p:cBhvr>
                                        <p:cTn id="31" dur="2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7800"/>
                            </p:stCondLst>
                            <p:childTnLst>
                              <p:par>
                                <p:cTn id="33" presetID="42" presetClass="entr" presetSubtype="0" fill="hold" grpId="1"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9300"/>
                            </p:stCondLst>
                            <p:childTnLst>
                              <p:par>
                                <p:cTn id="39" presetID="42" presetClass="entr" presetSubtype="0" fill="hold" grpId="1"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98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8" grpId="1"/>
      <p:bldP spid="10" grpId="1"/>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D8BAC-8A14-4DC2-91E5-C23414BC4F98}"/>
              </a:ext>
            </a:extLst>
          </p:cNvPr>
          <p:cNvSpPr>
            <a:spLocks noGrp="1"/>
          </p:cNvSpPr>
          <p:nvPr>
            <p:ph type="title"/>
          </p:nvPr>
        </p:nvSpPr>
        <p:spPr>
          <a:xfrm>
            <a:off x="838200" y="365125"/>
            <a:ext cx="8213035" cy="1325563"/>
          </a:xfrm>
        </p:spPr>
        <p:txBody>
          <a:bodyPr>
            <a:noAutofit/>
          </a:bodyPr>
          <a:lstStyle/>
          <a:p>
            <a:r>
              <a:rPr lang="fr-FR" sz="2400" i="1" dirty="0">
                <a:latin typeface="Imprint MT Shadow" panose="04020605060303030202" pitchFamily="82" charset="0"/>
              </a:rPr>
              <a:t>Question 4:</a:t>
            </a:r>
            <a:br>
              <a:rPr lang="fr-FR" sz="2400" i="1" dirty="0">
                <a:latin typeface="Imprint MT Shadow" panose="04020605060303030202" pitchFamily="82" charset="0"/>
              </a:rPr>
            </a:br>
            <a:r>
              <a:rPr lang="fr-FR" sz="2400" i="1" dirty="0">
                <a:latin typeface="Imprint MT Shadow" panose="04020605060303030202" pitchFamily="82" charset="0"/>
              </a:rPr>
              <a:t>Une fois sur le continent européen, toute personne demandant </a:t>
            </a:r>
            <a:br>
              <a:rPr lang="fr-FR" sz="2400" i="1" dirty="0">
                <a:latin typeface="Imprint MT Shadow" panose="04020605060303030202" pitchFamily="82" charset="0"/>
              </a:rPr>
            </a:br>
            <a:r>
              <a:rPr lang="fr-FR" sz="2400" i="1" dirty="0">
                <a:latin typeface="Imprint MT Shadow" panose="04020605060303030202" pitchFamily="82" charset="0"/>
              </a:rPr>
              <a:t>l'asile  a le droit de déposer sa demande dans le pays européen </a:t>
            </a:r>
            <a:br>
              <a:rPr lang="fr-FR" sz="2400" i="1" dirty="0">
                <a:latin typeface="Imprint MT Shadow" panose="04020605060303030202" pitchFamily="82" charset="0"/>
              </a:rPr>
            </a:br>
            <a:r>
              <a:rPr lang="fr-FR" sz="2400" i="1" dirty="0">
                <a:latin typeface="Imprint MT Shadow" panose="04020605060303030202" pitchFamily="82" charset="0"/>
              </a:rPr>
              <a:t>de son choix? </a:t>
            </a:r>
          </a:p>
        </p:txBody>
      </p:sp>
      <p:pic>
        <p:nvPicPr>
          <p:cNvPr id="5" name="Espace réservé du contenu 4" descr="Une image contenant carte&#10;&#10;Description générée automatiquement">
            <a:extLst>
              <a:ext uri="{FF2B5EF4-FFF2-40B4-BE49-F238E27FC236}">
                <a16:creationId xmlns:a16="http://schemas.microsoft.com/office/drawing/2014/main" id="{9A7FEA0B-0262-4C3A-A190-A1BF6B6DA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7760" y="3701891"/>
            <a:ext cx="4714240" cy="3033871"/>
          </a:xfrm>
        </p:spPr>
      </p:pic>
      <p:sp>
        <p:nvSpPr>
          <p:cNvPr id="3" name="ZoneTexte 2">
            <a:extLst>
              <a:ext uri="{FF2B5EF4-FFF2-40B4-BE49-F238E27FC236}">
                <a16:creationId xmlns:a16="http://schemas.microsoft.com/office/drawing/2014/main" id="{157F760B-D8E1-4ACB-96BE-947D27B7CDBE}"/>
              </a:ext>
            </a:extLst>
          </p:cNvPr>
          <p:cNvSpPr txBox="1"/>
          <p:nvPr/>
        </p:nvSpPr>
        <p:spPr>
          <a:xfrm>
            <a:off x="4457148" y="1290578"/>
            <a:ext cx="2194560" cy="400110"/>
          </a:xfrm>
          <a:prstGeom prst="rect">
            <a:avLst/>
          </a:prstGeom>
          <a:noFill/>
        </p:spPr>
        <p:txBody>
          <a:bodyPr wrap="square" rtlCol="0">
            <a:spAutoFit/>
          </a:bodyPr>
          <a:lstStyle>
            <a:defPPr>
              <a:defRPr lang="fr-FR"/>
            </a:defPPr>
            <a:lvl1pPr>
              <a:defRPr sz="2000" i="1">
                <a:latin typeface="Imprint MT Shadow" panose="04020605060303030202" pitchFamily="82" charset="0"/>
              </a:defRPr>
            </a:lvl1pPr>
          </a:lstStyle>
          <a:p>
            <a:r>
              <a:rPr lang="fr-FR" dirty="0"/>
              <a:t>VRAI / FAUX?</a:t>
            </a:r>
          </a:p>
        </p:txBody>
      </p:sp>
      <p:sp>
        <p:nvSpPr>
          <p:cNvPr id="4" name="ZoneTexte 3">
            <a:extLst>
              <a:ext uri="{FF2B5EF4-FFF2-40B4-BE49-F238E27FC236}">
                <a16:creationId xmlns:a16="http://schemas.microsoft.com/office/drawing/2014/main" id="{F9FBB48E-1EB6-47E6-A2CF-DCEB52B0BD20}"/>
              </a:ext>
            </a:extLst>
          </p:cNvPr>
          <p:cNvSpPr txBox="1"/>
          <p:nvPr/>
        </p:nvSpPr>
        <p:spPr>
          <a:xfrm>
            <a:off x="10970260" y="732135"/>
            <a:ext cx="1270000" cy="461665"/>
          </a:xfrm>
          <a:prstGeom prst="rect">
            <a:avLst/>
          </a:prstGeom>
          <a:noFill/>
        </p:spPr>
        <p:txBody>
          <a:bodyPr wrap="square" rtlCol="0">
            <a:spAutoFit/>
          </a:bodyPr>
          <a:lstStyle/>
          <a:p>
            <a:r>
              <a:rPr lang="fr-FR" sz="2400" b="1" dirty="0">
                <a:solidFill>
                  <a:srgbClr val="0070C0"/>
                </a:solidFill>
                <a:latin typeface="Times New Roman" panose="02020603050405020304" pitchFamily="18" charset="0"/>
                <a:cs typeface="Times New Roman" panose="02020603050405020304" pitchFamily="18" charset="0"/>
              </a:rPr>
              <a:t>FAUX</a:t>
            </a:r>
          </a:p>
        </p:txBody>
      </p:sp>
      <p:sp>
        <p:nvSpPr>
          <p:cNvPr id="7" name="ZoneTexte 6"/>
          <p:cNvSpPr txBox="1"/>
          <p:nvPr/>
        </p:nvSpPr>
        <p:spPr>
          <a:xfrm>
            <a:off x="1274489" y="2115403"/>
            <a:ext cx="7036998" cy="1323439"/>
          </a:xfrm>
          <a:prstGeom prst="rect">
            <a:avLst/>
          </a:prstGeom>
          <a:noFill/>
        </p:spPr>
        <p:txBody>
          <a:bodyPr wrap="square" rtlCol="0">
            <a:spAutoFit/>
          </a:bodyPr>
          <a:lstStyle/>
          <a:p>
            <a:r>
              <a:rPr lang="fr-FR" sz="2000" dirty="0">
                <a:solidFill>
                  <a:srgbClr val="0070C0"/>
                </a:solidFill>
                <a:latin typeface="Times New Roman" panose="02020603050405020304" pitchFamily="18" charset="0"/>
                <a:ea typeface="Times New Roman" panose="02020603050405020304" pitchFamily="18" charset="0"/>
              </a:rPr>
              <a:t>FAUX : Le règlement dit de « Dublin » prévoit que la demande d’asile d’une personne doit être examinée par le pays par lequel elle est entrée en Europe ou celui où elle a déposé une première demande.</a:t>
            </a:r>
          </a:p>
        </p:txBody>
      </p:sp>
      <p:sp>
        <p:nvSpPr>
          <p:cNvPr id="8" name="ZoneTexte 7"/>
          <p:cNvSpPr txBox="1"/>
          <p:nvPr/>
        </p:nvSpPr>
        <p:spPr>
          <a:xfrm>
            <a:off x="1009933" y="3575713"/>
            <a:ext cx="6168787" cy="2062103"/>
          </a:xfrm>
          <a:prstGeom prst="rect">
            <a:avLst/>
          </a:prstGeom>
          <a:noFill/>
        </p:spPr>
        <p:txBody>
          <a:bodyPr wrap="square" rtlCol="0">
            <a:spAutoFit/>
          </a:bodyPr>
          <a:lstStyle/>
          <a:p>
            <a:pPr indent="360000"/>
            <a:r>
              <a:rPr lang="fr-FR" sz="1600" dirty="0">
                <a:latin typeface="Times New Roman" panose="02020603050405020304" pitchFamily="18" charset="0"/>
                <a:cs typeface="Times New Roman" panose="02020603050405020304" pitchFamily="18" charset="0"/>
              </a:rPr>
              <a:t>L’administration française vérifie dans une base de données nommée </a:t>
            </a:r>
            <a:r>
              <a:rPr lang="fr-FR" sz="1600" dirty="0" err="1">
                <a:latin typeface="Times New Roman" panose="02020603050405020304" pitchFamily="18" charset="0"/>
                <a:cs typeface="Times New Roman" panose="02020603050405020304" pitchFamily="18" charset="0"/>
              </a:rPr>
              <a:t>Eurodac</a:t>
            </a:r>
            <a:r>
              <a:rPr lang="fr-FR" sz="1600" dirty="0">
                <a:latin typeface="Times New Roman" panose="02020603050405020304" pitchFamily="18" charset="0"/>
                <a:cs typeface="Times New Roman" panose="02020603050405020304" pitchFamily="18" charset="0"/>
              </a:rPr>
              <a:t> si les empreintes de la personne ont été relevées dans un autre pays européen. Si tel est le cas, la personne pourra y être renvoyée.</a:t>
            </a:r>
          </a:p>
          <a:p>
            <a:pPr indent="360000"/>
            <a:endParaRPr lang="fr-FR" sz="1600" dirty="0">
              <a:latin typeface="Times New Roman" panose="02020603050405020304" pitchFamily="18" charset="0"/>
              <a:cs typeface="Times New Roman" panose="02020603050405020304" pitchFamily="18" charset="0"/>
            </a:endParaRPr>
          </a:p>
          <a:p>
            <a:pPr indent="360000"/>
            <a:r>
              <a:rPr lang="fr-FR" sz="1600" dirty="0">
                <a:latin typeface="Times New Roman" panose="02020603050405020304" pitchFamily="18" charset="0"/>
                <a:cs typeface="Times New Roman" panose="02020603050405020304" pitchFamily="18" charset="0"/>
              </a:rPr>
              <a:t>Ces personnes sont communément appelées « </a:t>
            </a:r>
            <a:r>
              <a:rPr lang="fr-FR" sz="1600" dirty="0" err="1">
                <a:latin typeface="Times New Roman" panose="02020603050405020304" pitchFamily="18" charset="0"/>
                <a:cs typeface="Times New Roman" panose="02020603050405020304" pitchFamily="18" charset="0"/>
              </a:rPr>
              <a:t>Dublinées</a:t>
            </a:r>
            <a:r>
              <a:rPr lang="fr-FR" sz="1600" dirty="0">
                <a:latin typeface="Times New Roman" panose="02020603050405020304" pitchFamily="18" charset="0"/>
                <a:cs typeface="Times New Roman" panose="02020603050405020304" pitchFamily="18" charset="0"/>
              </a:rPr>
              <a:t> » et font l’objet d’une surveillance particulière, par le biais notamment et très fréquemment d’une assignation à résidence, voire d’un placement en rétention,</a:t>
            </a:r>
          </a:p>
        </p:txBody>
      </p:sp>
    </p:spTree>
    <p:extLst>
      <p:ext uri="{BB962C8B-B14F-4D97-AF65-F5344CB8AC3E}">
        <p14:creationId xmlns:p14="http://schemas.microsoft.com/office/powerpoint/2010/main" val="40182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6050"/>
                            </p:stCondLst>
                            <p:childTnLst>
                              <p:par>
                                <p:cTn id="21" presetID="42"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7300"/>
                            </p:stCondLst>
                            <p:childTnLst>
                              <p:par>
                                <p:cTn id="27" presetID="42" presetClass="entr" presetSubtype="0" fill="hold" grpId="0"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8800"/>
                            </p:stCondLst>
                            <p:childTnLst>
                              <p:par>
                                <p:cTn id="33" presetID="21" presetClass="entr" presetSubtype="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2D0E8-5E29-4F46-92C0-D93D39386A61}"/>
              </a:ext>
            </a:extLst>
          </p:cNvPr>
          <p:cNvSpPr>
            <a:spLocks noGrp="1"/>
          </p:cNvSpPr>
          <p:nvPr>
            <p:ph type="title"/>
          </p:nvPr>
        </p:nvSpPr>
        <p:spPr/>
        <p:txBody>
          <a:bodyPr>
            <a:noAutofit/>
          </a:bodyPr>
          <a:lstStyle/>
          <a:p>
            <a:r>
              <a:rPr lang="fr-FR" sz="2400" i="1" dirty="0">
                <a:latin typeface="Imprint MT Shadow" panose="04020605060303030202" pitchFamily="82" charset="0"/>
              </a:rPr>
              <a:t>Question 5 :</a:t>
            </a:r>
            <a:br>
              <a:rPr lang="fr-FR" sz="2400" i="1" dirty="0">
                <a:latin typeface="Imprint MT Shadow" panose="04020605060303030202" pitchFamily="82" charset="0"/>
              </a:rPr>
            </a:br>
            <a:r>
              <a:rPr lang="fr-FR" sz="2400" i="1" dirty="0">
                <a:latin typeface="Imprint MT Shadow" panose="04020605060303030202" pitchFamily="82" charset="0"/>
              </a:rPr>
              <a:t>Une personne demandant l'asile peut être enfermée en centre de </a:t>
            </a:r>
            <a:br>
              <a:rPr lang="fr-FR" sz="2400" i="1" dirty="0">
                <a:latin typeface="Imprint MT Shadow" panose="04020605060303030202" pitchFamily="82" charset="0"/>
              </a:rPr>
            </a:br>
            <a:r>
              <a:rPr lang="fr-FR" sz="2400" i="1" dirty="0">
                <a:latin typeface="Imprint MT Shadow" panose="04020605060303030202" pitchFamily="82" charset="0"/>
              </a:rPr>
              <a:t>rétention administrative (CRA) pour être expulsée</a:t>
            </a:r>
            <a:br>
              <a:rPr lang="fr-FR" sz="2000" i="1" dirty="0">
                <a:latin typeface="Imprint MT Shadow" panose="04020605060303030202" pitchFamily="82" charset="0"/>
                <a:ea typeface="+mn-ea"/>
                <a:cs typeface="+mn-cs"/>
              </a:rPr>
            </a:br>
            <a:br>
              <a:rPr lang="fr-FR" sz="2000" i="1" dirty="0">
                <a:latin typeface="Imprint MT Shadow" panose="04020605060303030202" pitchFamily="82" charset="0"/>
                <a:ea typeface="+mn-ea"/>
                <a:cs typeface="+mn-cs"/>
              </a:rPr>
            </a:br>
            <a:r>
              <a:rPr lang="fr-FR" sz="1800" i="1" dirty="0">
                <a:latin typeface="Imprint MT Shadow" panose="04020605060303030202" pitchFamily="82" charset="0"/>
              </a:rPr>
              <a:t>U</a:t>
            </a:r>
            <a:r>
              <a:rPr lang="fr-FR" sz="1800" i="1" dirty="0">
                <a:latin typeface="Imprint MT Shadow" panose="04020605060303030202" pitchFamily="82" charset="0"/>
                <a:ea typeface="+mn-ea"/>
                <a:cs typeface="+mn-cs"/>
              </a:rPr>
              <a:t>n CRA  ( dans la région, Bordeaux et Hendaye) est un lieu fermé, gardé par la police. </a:t>
            </a:r>
          </a:p>
        </p:txBody>
      </p:sp>
      <p:pic>
        <p:nvPicPr>
          <p:cNvPr id="7" name="Image 6">
            <a:extLst>
              <a:ext uri="{FF2B5EF4-FFF2-40B4-BE49-F238E27FC236}">
                <a16:creationId xmlns:a16="http://schemas.microsoft.com/office/drawing/2014/main" id="{15BDE3F3-2E6B-4BD5-BE2A-D0D1079F5DB3}"/>
              </a:ext>
            </a:extLst>
          </p:cNvPr>
          <p:cNvPicPr>
            <a:picLocks noChangeAspect="1"/>
          </p:cNvPicPr>
          <p:nvPr/>
        </p:nvPicPr>
        <p:blipFill>
          <a:blip r:embed="rId2"/>
          <a:stretch>
            <a:fillRect/>
          </a:stretch>
        </p:blipFill>
        <p:spPr>
          <a:xfrm>
            <a:off x="7919416" y="3090862"/>
            <a:ext cx="3867150" cy="3162300"/>
          </a:xfrm>
          <a:prstGeom prst="rect">
            <a:avLst/>
          </a:prstGeom>
        </p:spPr>
      </p:pic>
      <p:sp>
        <p:nvSpPr>
          <p:cNvPr id="9" name="Espace réservé du contenu 8">
            <a:extLst>
              <a:ext uri="{FF2B5EF4-FFF2-40B4-BE49-F238E27FC236}">
                <a16:creationId xmlns:a16="http://schemas.microsoft.com/office/drawing/2014/main" id="{271375A5-6012-4DA4-B212-8DAE59601F35}"/>
              </a:ext>
            </a:extLst>
          </p:cNvPr>
          <p:cNvSpPr>
            <a:spLocks noGrp="1"/>
          </p:cNvSpPr>
          <p:nvPr>
            <p:ph idx="1"/>
          </p:nvPr>
        </p:nvSpPr>
        <p:spPr>
          <a:xfrm>
            <a:off x="909318" y="1780087"/>
            <a:ext cx="10515600" cy="707549"/>
          </a:xfrm>
        </p:spPr>
        <p:txBody>
          <a:bodyPr>
            <a:normAutofit fontScale="85000" lnSpcReduction="20000"/>
          </a:bodyPr>
          <a:lstStyle/>
          <a:p>
            <a:pPr>
              <a:lnSpc>
                <a:spcPct val="107000"/>
              </a:lnSpc>
              <a:spcAft>
                <a:spcPts val="800"/>
              </a:spcAft>
            </a:pPr>
            <a:r>
              <a:rPr lang="fr-FR"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 y trouve notamment des personnes qui n’ont pas eu le temps de déposer leur demande ou qui ont été entravées dans leur démarches, des personnes enfermées par erreur et des personnes « dublinées ».</a:t>
            </a:r>
          </a:p>
          <a:p>
            <a:endParaRPr lang="fr-FR" sz="2200" dirty="0">
              <a:latin typeface="Times New Roman" panose="02020603050405020304" pitchFamily="18" charset="0"/>
              <a:cs typeface="Times New Roman" panose="02020603050405020304" pitchFamily="18" charset="0"/>
            </a:endParaRPr>
          </a:p>
          <a:p>
            <a:endParaRPr lang="fr-FR" dirty="0"/>
          </a:p>
        </p:txBody>
      </p:sp>
      <p:sp>
        <p:nvSpPr>
          <p:cNvPr id="11" name="ZoneTexte 10">
            <a:extLst>
              <a:ext uri="{FF2B5EF4-FFF2-40B4-BE49-F238E27FC236}">
                <a16:creationId xmlns:a16="http://schemas.microsoft.com/office/drawing/2014/main" id="{A7315D5A-4E3D-4FDD-925D-F0278D8D1CA1}"/>
              </a:ext>
            </a:extLst>
          </p:cNvPr>
          <p:cNvSpPr txBox="1"/>
          <p:nvPr/>
        </p:nvSpPr>
        <p:spPr>
          <a:xfrm rot="10800000" flipV="1">
            <a:off x="910436" y="2853080"/>
            <a:ext cx="6832600" cy="1600438"/>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Les étrangers présents dans les CRA peuvent dans certaines conditions exercer des recours devant la justice judiciaire ou administrative pour contester leur placement en rétention ou leur refus de séjour</a:t>
            </a:r>
            <a:r>
              <a:rPr lang="fr-FR"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endParaRPr lang="fr-FR" dirty="0"/>
          </a:p>
        </p:txBody>
      </p:sp>
      <p:sp>
        <p:nvSpPr>
          <p:cNvPr id="12" name="ZoneTexte 11">
            <a:extLst>
              <a:ext uri="{FF2B5EF4-FFF2-40B4-BE49-F238E27FC236}">
                <a16:creationId xmlns:a16="http://schemas.microsoft.com/office/drawing/2014/main" id="{6CB07AAB-1AE5-4766-8B8B-41E7EB20B4AF}"/>
              </a:ext>
            </a:extLst>
          </p:cNvPr>
          <p:cNvSpPr txBox="1"/>
          <p:nvPr/>
        </p:nvSpPr>
        <p:spPr>
          <a:xfrm>
            <a:off x="909318" y="2401981"/>
            <a:ext cx="5867400"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Cette rétention peut aller de 48h à 90 jours maxi.</a:t>
            </a:r>
          </a:p>
        </p:txBody>
      </p:sp>
      <p:sp>
        <p:nvSpPr>
          <p:cNvPr id="13" name="ZoneTexte 12">
            <a:extLst>
              <a:ext uri="{FF2B5EF4-FFF2-40B4-BE49-F238E27FC236}">
                <a16:creationId xmlns:a16="http://schemas.microsoft.com/office/drawing/2014/main" id="{9AC51620-3569-4194-85A1-1A005655E7BC}"/>
              </a:ext>
            </a:extLst>
          </p:cNvPr>
          <p:cNvSpPr txBox="1"/>
          <p:nvPr/>
        </p:nvSpPr>
        <p:spPr>
          <a:xfrm>
            <a:off x="795174" y="4204524"/>
            <a:ext cx="7123125" cy="1704441"/>
          </a:xfrm>
          <a:prstGeom prst="rect">
            <a:avLst/>
          </a:prstGeom>
          <a:noFill/>
        </p:spPr>
        <p:txBody>
          <a:bodyPr wrap="square" rtlCol="0">
            <a:spAutoFit/>
          </a:bodyPr>
          <a:lstStyle/>
          <a:p>
            <a:pPr>
              <a:lnSpc>
                <a:spcPct val="107000"/>
              </a:lnSpc>
              <a:spcAft>
                <a:spcPts val="800"/>
              </a:spcAft>
            </a:pPr>
            <a:r>
              <a:rPr lang="fr-FR" sz="1600" b="1" dirty="0">
                <a:effectLst/>
                <a:latin typeface="Times New Roman" panose="02020603050405020304" pitchFamily="18" charset="0"/>
                <a:ea typeface="Calibri" panose="020F0502020204030204" pitchFamily="34" charset="0"/>
                <a:cs typeface="Times New Roman" panose="02020603050405020304" pitchFamily="18" charset="0"/>
              </a:rPr>
              <a:t>Actuellement il y a un durcissement de la politique d’enfermement</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°allongement de la durée de rétention inutile et punitive.</a:t>
            </a:r>
          </a:p>
          <a:p>
            <a:pPr>
              <a:lnSpc>
                <a:spcPct val="107000"/>
              </a:lnSpc>
              <a:spcAft>
                <a:spcPts val="800"/>
              </a:spcAft>
            </a:pP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 davantage d’enfants enfermés : en 2019, 3380 enfants ont été enfermés en CRA leur nombre a doublé par rapport à 2018.</a:t>
            </a:r>
          </a:p>
          <a:p>
            <a:pPr>
              <a:lnSpc>
                <a:spcPct val="107000"/>
              </a:lnSpc>
              <a:spcAft>
                <a:spcPts val="800"/>
              </a:spcAft>
            </a:pP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 des expulsions nombreuses sans contrôle d’un juge</a:t>
            </a:r>
          </a:p>
        </p:txBody>
      </p:sp>
      <p:sp>
        <p:nvSpPr>
          <p:cNvPr id="3" name="ZoneTexte 2">
            <a:extLst>
              <a:ext uri="{FF2B5EF4-FFF2-40B4-BE49-F238E27FC236}">
                <a16:creationId xmlns:a16="http://schemas.microsoft.com/office/drawing/2014/main" id="{86ACFC67-4548-4FA6-9AB3-3B9FA194BB64}"/>
              </a:ext>
            </a:extLst>
          </p:cNvPr>
          <p:cNvSpPr txBox="1"/>
          <p:nvPr/>
        </p:nvSpPr>
        <p:spPr>
          <a:xfrm>
            <a:off x="8126231" y="1088228"/>
            <a:ext cx="2591477" cy="400110"/>
          </a:xfrm>
          <a:prstGeom prst="rect">
            <a:avLst/>
          </a:prstGeom>
          <a:noFill/>
        </p:spPr>
        <p:txBody>
          <a:bodyPr wrap="square" rtlCol="0">
            <a:spAutoFit/>
          </a:bodyPr>
          <a:lstStyle/>
          <a:p>
            <a:r>
              <a:rPr lang="fr-FR" sz="2000" i="1" dirty="0">
                <a:latin typeface="Imprint MT Shadow" panose="04020605060303030202" pitchFamily="82" charset="0"/>
              </a:rPr>
              <a:t>VRAI / FAUX?</a:t>
            </a:r>
          </a:p>
        </p:txBody>
      </p:sp>
      <p:sp>
        <p:nvSpPr>
          <p:cNvPr id="14" name="ZoneTexte 13">
            <a:extLst>
              <a:ext uri="{FF2B5EF4-FFF2-40B4-BE49-F238E27FC236}">
                <a16:creationId xmlns:a16="http://schemas.microsoft.com/office/drawing/2014/main" id="{ADBF4590-2C79-4199-B707-2C414DE7FA89}"/>
              </a:ext>
            </a:extLst>
          </p:cNvPr>
          <p:cNvSpPr txBox="1"/>
          <p:nvPr/>
        </p:nvSpPr>
        <p:spPr>
          <a:xfrm>
            <a:off x="10717709" y="681643"/>
            <a:ext cx="974394" cy="461665"/>
          </a:xfrm>
          <a:prstGeom prst="rect">
            <a:avLst/>
          </a:prstGeom>
          <a:noFill/>
        </p:spPr>
        <p:txBody>
          <a:bodyPr wrap="square">
            <a:spAutoFit/>
          </a:bodyPr>
          <a:lstStyle/>
          <a:p>
            <a:r>
              <a:rPr lang="fr-FR" sz="2400" b="1" dirty="0">
                <a:solidFill>
                  <a:srgbClr val="0070C0"/>
                </a:solidFill>
                <a:latin typeface="Times New Roman" panose="02020603050405020304" pitchFamily="18" charset="0"/>
                <a:cs typeface="Times New Roman" panose="02020603050405020304" pitchFamily="18" charset="0"/>
              </a:rPr>
              <a:t>VRAI</a:t>
            </a:r>
          </a:p>
        </p:txBody>
      </p:sp>
      <p:sp>
        <p:nvSpPr>
          <p:cNvPr id="6" name="ZoneTexte 5">
            <a:extLst>
              <a:ext uri="{FF2B5EF4-FFF2-40B4-BE49-F238E27FC236}">
                <a16:creationId xmlns:a16="http://schemas.microsoft.com/office/drawing/2014/main" id="{257646E6-BAD6-466B-B55A-640A4307F404}"/>
              </a:ext>
            </a:extLst>
          </p:cNvPr>
          <p:cNvSpPr txBox="1"/>
          <p:nvPr/>
        </p:nvSpPr>
        <p:spPr>
          <a:xfrm>
            <a:off x="405434" y="5934779"/>
            <a:ext cx="7416799" cy="646331"/>
          </a:xfrm>
          <a:prstGeom prst="rect">
            <a:avLst/>
          </a:prstGeom>
          <a:noFill/>
        </p:spPr>
        <p:txBody>
          <a:bodyPr wrap="square" rtlCol="0">
            <a:spAutoFit/>
          </a:bodyPr>
          <a:lstStyle/>
          <a:p>
            <a:r>
              <a:rPr lang="fr-FR" sz="1800" b="1" i="1" dirty="0">
                <a:solidFill>
                  <a:schemeClr val="accent2">
                    <a:lumMod val="75000"/>
                  </a:schemeClr>
                </a:solidFill>
                <a:effectLst/>
                <a:latin typeface="Times New Roman" panose="02020603050405020304" pitchFamily="18" charset="0"/>
                <a:ea typeface="Times New Roman" panose="02020603050405020304" pitchFamily="18" charset="0"/>
              </a:rPr>
              <a:t>* </a:t>
            </a:r>
            <a:r>
              <a:rPr lang="fr-FR" b="1" i="1" dirty="0">
                <a:solidFill>
                  <a:schemeClr val="accent2">
                    <a:lumMod val="75000"/>
                  </a:schemeClr>
                </a:solidFill>
                <a:latin typeface="Times New Roman" panose="02020603050405020304" pitchFamily="18" charset="0"/>
                <a:ea typeface="Times New Roman" panose="02020603050405020304" pitchFamily="18" charset="0"/>
              </a:rPr>
              <a:t>I</a:t>
            </a:r>
            <a:r>
              <a:rPr lang="fr-FR" sz="1800" b="1" i="1" dirty="0">
                <a:solidFill>
                  <a:schemeClr val="accent2">
                    <a:lumMod val="75000"/>
                  </a:schemeClr>
                </a:solidFill>
                <a:effectLst/>
                <a:latin typeface="Times New Roman" panose="02020603050405020304" pitchFamily="18" charset="0"/>
                <a:ea typeface="Times New Roman" panose="02020603050405020304" pitchFamily="18" charset="0"/>
              </a:rPr>
              <a:t>nquiétude: </a:t>
            </a:r>
            <a:r>
              <a:rPr lang="fr-FR" sz="1800" i="1" dirty="0">
                <a:solidFill>
                  <a:schemeClr val="accent2">
                    <a:lumMod val="75000"/>
                  </a:schemeClr>
                </a:solidFill>
                <a:effectLst/>
                <a:latin typeface="Times New Roman" panose="02020603050405020304" pitchFamily="18" charset="0"/>
                <a:ea typeface="Times New Roman" panose="02020603050405020304" pitchFamily="18" charset="0"/>
              </a:rPr>
              <a:t>Cet enfermement est particulièrement violent pour les personnes et  peut raviver des traumatismes liés à leur vécu antérieur.</a:t>
            </a:r>
            <a:r>
              <a:rPr lang="fr-FR" sz="1800" b="1" dirty="0">
                <a:solidFill>
                  <a:schemeClr val="accent2">
                    <a:lumMod val="75000"/>
                  </a:schemeClr>
                </a:solidFill>
                <a:effectLst/>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16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par>
                                <p:cTn id="14" presetID="45"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anim calcmode="lin" valueType="num">
                                      <p:cBhvr>
                                        <p:cTn id="17" dur="2000" fill="hold"/>
                                        <p:tgtEl>
                                          <p:spTgt spid="14"/>
                                        </p:tgtEl>
                                        <p:attrNameLst>
                                          <p:attrName>ppt_w</p:attrName>
                                        </p:attrNameLst>
                                      </p:cBhvr>
                                      <p:tavLst>
                                        <p:tav tm="0" fmla="#ppt_w*sin(2.5*pi*$)">
                                          <p:val>
                                            <p:fltVal val="0"/>
                                          </p:val>
                                        </p:tav>
                                        <p:tav tm="100000">
                                          <p:val>
                                            <p:fltVal val="1"/>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childTnLst>
                                </p:cTn>
                              </p:par>
                            </p:childTnLst>
                          </p:cTn>
                        </p:par>
                        <p:par>
                          <p:cTn id="19" fill="hold">
                            <p:stCondLst>
                              <p:cond delay="2750"/>
                            </p:stCondLst>
                            <p:childTnLst>
                              <p:par>
                                <p:cTn id="20" presetID="42"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ppt_x</p:attrName>
                                        </p:attrNameLst>
                                      </p:cBhvr>
                                      <p:tavLst>
                                        <p:tav tm="0">
                                          <p:val>
                                            <p:strVal val="#ppt_x"/>
                                          </p:val>
                                        </p:tav>
                                        <p:tav tm="100000">
                                          <p:val>
                                            <p:strVal val="#ppt_x"/>
                                          </p:val>
                                        </p:tav>
                                      </p:tavLst>
                                    </p:anim>
                                    <p:anim calcmode="lin" valueType="num">
                                      <p:cBhvr>
                                        <p:cTn id="24" dur="2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5250"/>
                            </p:stCondLst>
                            <p:childTnLst>
                              <p:par>
                                <p:cTn id="26" presetID="42"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ppt_x</p:attrName>
                                        </p:attrNameLst>
                                      </p:cBhvr>
                                      <p:tavLst>
                                        <p:tav tm="0">
                                          <p:val>
                                            <p:strVal val="#ppt_x"/>
                                          </p:val>
                                        </p:tav>
                                        <p:tav tm="100000">
                                          <p:val>
                                            <p:strVal val="#ppt_x"/>
                                          </p:val>
                                        </p:tav>
                                      </p:tavLst>
                                    </p:anim>
                                    <p:anim calcmode="lin" valueType="num">
                                      <p:cBhvr>
                                        <p:cTn id="30" dur="2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7750"/>
                            </p:stCondLst>
                            <p:childTnLst>
                              <p:par>
                                <p:cTn id="32" presetID="42" presetClass="entr" presetSubtype="0" fill="hold" grpId="0" nodeType="after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anim calcmode="lin" valueType="num">
                                      <p:cBhvr>
                                        <p:cTn id="35" dur="2000" fill="hold"/>
                                        <p:tgtEl>
                                          <p:spTgt spid="11"/>
                                        </p:tgtEl>
                                        <p:attrNameLst>
                                          <p:attrName>ppt_x</p:attrName>
                                        </p:attrNameLst>
                                      </p:cBhvr>
                                      <p:tavLst>
                                        <p:tav tm="0">
                                          <p:val>
                                            <p:strVal val="#ppt_x"/>
                                          </p:val>
                                        </p:tav>
                                        <p:tav tm="100000">
                                          <p:val>
                                            <p:strVal val="#ppt_x"/>
                                          </p:val>
                                        </p:tav>
                                      </p:tavLst>
                                    </p:anim>
                                    <p:anim calcmode="lin" valueType="num">
                                      <p:cBhvr>
                                        <p:cTn id="36" dur="2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10250"/>
                            </p:stCondLst>
                            <p:childTnLst>
                              <p:par>
                                <p:cTn id="38" presetID="1" presetClass="entr" presetSubtype="0" fill="hold" grpId="0" nodeType="afterEffect">
                                  <p:stCondLst>
                                    <p:cond delay="150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11750"/>
                            </p:stCondLst>
                            <p:childTnLst>
                              <p:par>
                                <p:cTn id="41" presetID="21" presetClass="entr" presetSubtype="1" fill="hold" nodeType="afterEffect">
                                  <p:stCondLst>
                                    <p:cond delay="50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heel(1)">
                                      <p:cBhvr>
                                        <p:cTn id="43" dur="2000"/>
                                        <p:tgtEl>
                                          <p:spTgt spid="6">
                                            <p:txEl>
                                              <p:pRg st="0" end="0"/>
                                            </p:txEl>
                                          </p:spTgt>
                                        </p:tgtEl>
                                      </p:cBhvr>
                                    </p:animEffect>
                                  </p:childTnLst>
                                </p:cTn>
                              </p:par>
                              <p:par>
                                <p:cTn id="44" presetID="26" presetClass="entr" presetSubtype="0" fill="hold" nodeType="withEffect">
                                  <p:stCondLst>
                                    <p:cond delay="5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725">
                                          <p:stCondLst>
                                            <p:cond delay="0"/>
                                          </p:stCondLst>
                                        </p:cTn>
                                        <p:tgtEl>
                                          <p:spTgt spid="7"/>
                                        </p:tgtEl>
                                      </p:cBhvr>
                                    </p:animEffect>
                                    <p:anim calcmode="lin" valueType="num">
                                      <p:cBhvr>
                                        <p:cTn id="47" dur="227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83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830" tmFilter="0, 0; 0.125,0.2665; 0.25,0.4; 0.375,0.465; 0.5,0.5;  0.625,0.535; 0.75,0.6; 0.875,0.7335; 1,1">
                                          <p:stCondLst>
                                            <p:cond delay="830"/>
                                          </p:stCondLst>
                                        </p:cTn>
                                        <p:tgtEl>
                                          <p:spTgt spid="7"/>
                                        </p:tgtEl>
                                        <p:attrNameLst>
                                          <p:attrName>ppt_y</p:attrName>
                                        </p:attrNameLst>
                                      </p:cBhvr>
                                      <p:tavLst>
                                        <p:tav tm="0" fmla="#ppt_y-sin(pi*$)/9">
                                          <p:val>
                                            <p:fltVal val="0"/>
                                          </p:val>
                                        </p:tav>
                                        <p:tav tm="100000">
                                          <p:val>
                                            <p:fltVal val="1"/>
                                          </p:val>
                                        </p:tav>
                                      </p:tavLst>
                                    </p:anim>
                                    <p:anim calcmode="lin" valueType="num">
                                      <p:cBhvr>
                                        <p:cTn id="50" dur="415" tmFilter="0, 0; 0.125,0.2665; 0.25,0.4; 0.375,0.465; 0.5,0.5;  0.625,0.535; 0.75,0.6; 0.875,0.7335; 1,1">
                                          <p:stCondLst>
                                            <p:cond delay="1655"/>
                                          </p:stCondLst>
                                        </p:cTn>
                                        <p:tgtEl>
                                          <p:spTgt spid="7"/>
                                        </p:tgtEl>
                                        <p:attrNameLst>
                                          <p:attrName>ppt_y</p:attrName>
                                        </p:attrNameLst>
                                      </p:cBhvr>
                                      <p:tavLst>
                                        <p:tav tm="0" fmla="#ppt_y-sin(pi*$)/27">
                                          <p:val>
                                            <p:fltVal val="0"/>
                                          </p:val>
                                        </p:tav>
                                        <p:tav tm="100000">
                                          <p:val>
                                            <p:fltVal val="1"/>
                                          </p:val>
                                        </p:tav>
                                      </p:tavLst>
                                    </p:anim>
                                    <p:anim calcmode="lin" valueType="num">
                                      <p:cBhvr>
                                        <p:cTn id="51" dur="205" tmFilter="0, 0; 0.125,0.2665; 0.25,0.4; 0.375,0.465; 0.5,0.5;  0.625,0.535; 0.75,0.6; 0.875,0.7335; 1,1">
                                          <p:stCondLst>
                                            <p:cond delay="2070"/>
                                          </p:stCondLst>
                                        </p:cTn>
                                        <p:tgtEl>
                                          <p:spTgt spid="7"/>
                                        </p:tgtEl>
                                        <p:attrNameLst>
                                          <p:attrName>ppt_y</p:attrName>
                                        </p:attrNameLst>
                                      </p:cBhvr>
                                      <p:tavLst>
                                        <p:tav tm="0" fmla="#ppt_y-sin(pi*$)/81">
                                          <p:val>
                                            <p:fltVal val="0"/>
                                          </p:val>
                                        </p:tav>
                                        <p:tav tm="100000">
                                          <p:val>
                                            <p:fltVal val="1"/>
                                          </p:val>
                                        </p:tav>
                                      </p:tavLst>
                                    </p:anim>
                                    <p:animScale>
                                      <p:cBhvr>
                                        <p:cTn id="52" dur="33">
                                          <p:stCondLst>
                                            <p:cond delay="812"/>
                                          </p:stCondLst>
                                        </p:cTn>
                                        <p:tgtEl>
                                          <p:spTgt spid="7"/>
                                        </p:tgtEl>
                                      </p:cBhvr>
                                      <p:to x="100000" y="60000"/>
                                    </p:animScale>
                                    <p:animScale>
                                      <p:cBhvr>
                                        <p:cTn id="53" dur="207" decel="50000">
                                          <p:stCondLst>
                                            <p:cond delay="845"/>
                                          </p:stCondLst>
                                        </p:cTn>
                                        <p:tgtEl>
                                          <p:spTgt spid="7"/>
                                        </p:tgtEl>
                                      </p:cBhvr>
                                      <p:to x="100000" y="100000"/>
                                    </p:animScale>
                                    <p:animScale>
                                      <p:cBhvr>
                                        <p:cTn id="54" dur="33">
                                          <p:stCondLst>
                                            <p:cond delay="1640"/>
                                          </p:stCondLst>
                                        </p:cTn>
                                        <p:tgtEl>
                                          <p:spTgt spid="7"/>
                                        </p:tgtEl>
                                      </p:cBhvr>
                                      <p:to x="100000" y="80000"/>
                                    </p:animScale>
                                    <p:animScale>
                                      <p:cBhvr>
                                        <p:cTn id="55" dur="207" decel="50000">
                                          <p:stCondLst>
                                            <p:cond delay="1673"/>
                                          </p:stCondLst>
                                        </p:cTn>
                                        <p:tgtEl>
                                          <p:spTgt spid="7"/>
                                        </p:tgtEl>
                                      </p:cBhvr>
                                      <p:to x="100000" y="100000"/>
                                    </p:animScale>
                                    <p:animScale>
                                      <p:cBhvr>
                                        <p:cTn id="56" dur="33">
                                          <p:stCondLst>
                                            <p:cond delay="2052"/>
                                          </p:stCondLst>
                                        </p:cTn>
                                        <p:tgtEl>
                                          <p:spTgt spid="7"/>
                                        </p:tgtEl>
                                      </p:cBhvr>
                                      <p:to x="100000" y="90000"/>
                                    </p:animScale>
                                    <p:animScale>
                                      <p:cBhvr>
                                        <p:cTn id="57" dur="207" decel="50000">
                                          <p:stCondLst>
                                            <p:cond delay="2085"/>
                                          </p:stCondLst>
                                        </p:cTn>
                                        <p:tgtEl>
                                          <p:spTgt spid="7"/>
                                        </p:tgtEl>
                                      </p:cBhvr>
                                      <p:to x="100000" y="100000"/>
                                    </p:animScale>
                                    <p:animScale>
                                      <p:cBhvr>
                                        <p:cTn id="58" dur="33">
                                          <p:stCondLst>
                                            <p:cond delay="2260"/>
                                          </p:stCondLst>
                                        </p:cTn>
                                        <p:tgtEl>
                                          <p:spTgt spid="7"/>
                                        </p:tgtEl>
                                      </p:cBhvr>
                                      <p:to x="100000" y="95000"/>
                                    </p:animScale>
                                    <p:animScale>
                                      <p:cBhvr>
                                        <p:cTn id="59" dur="207" decel="50000">
                                          <p:stCondLst>
                                            <p:cond delay="2293"/>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3" grpId="0"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6EC9E-59FE-4799-9416-39AAAA40EF9B}"/>
              </a:ext>
            </a:extLst>
          </p:cNvPr>
          <p:cNvSpPr>
            <a:spLocks noGrp="1"/>
          </p:cNvSpPr>
          <p:nvPr>
            <p:ph type="title"/>
          </p:nvPr>
        </p:nvSpPr>
        <p:spPr>
          <a:xfrm>
            <a:off x="425103" y="333057"/>
            <a:ext cx="10515600" cy="1325563"/>
          </a:xfrm>
        </p:spPr>
        <p:txBody>
          <a:bodyPr>
            <a:noAutofit/>
          </a:bodyPr>
          <a:lstStyle/>
          <a:p>
            <a:r>
              <a:rPr lang="fr-FR" sz="2400" i="1" dirty="0">
                <a:latin typeface="Imprint MT Shadow" panose="04020605060303030202" pitchFamily="82" charset="0"/>
              </a:rPr>
              <a:t>Question 6:</a:t>
            </a:r>
            <a:br>
              <a:rPr lang="fr-FR" sz="2400" i="1" dirty="0">
                <a:latin typeface="Imprint MT Shadow" panose="04020605060303030202" pitchFamily="82" charset="0"/>
              </a:rPr>
            </a:br>
            <a:r>
              <a:rPr lang="fr-FR" sz="2400" i="1" dirty="0">
                <a:latin typeface="Imprint MT Shadow" panose="04020605060303030202" pitchFamily="82" charset="0"/>
              </a:rPr>
              <a:t>Des secteurs importants et essentiels de l'activité économique </a:t>
            </a:r>
            <a:br>
              <a:rPr lang="fr-FR" sz="2400" i="1" dirty="0">
                <a:latin typeface="Imprint MT Shadow" panose="04020605060303030202" pitchFamily="82" charset="0"/>
              </a:rPr>
            </a:br>
            <a:r>
              <a:rPr lang="fr-FR" sz="2400" i="1" dirty="0">
                <a:latin typeface="Imprint MT Shadow" panose="04020605060303030202" pitchFamily="82" charset="0"/>
              </a:rPr>
              <a:t>(hôtellerie-restauration, services à la personne ...) reposent sur </a:t>
            </a:r>
            <a:br>
              <a:rPr lang="fr-FR" sz="2400" i="1" dirty="0">
                <a:latin typeface="Imprint MT Shadow" panose="04020605060303030202" pitchFamily="82" charset="0"/>
              </a:rPr>
            </a:br>
            <a:r>
              <a:rPr lang="fr-FR" sz="2400" i="1" dirty="0">
                <a:latin typeface="Imprint MT Shadow" panose="04020605060303030202" pitchFamily="82" charset="0"/>
              </a:rPr>
              <a:t>l'embauche de personnes sans-papiers.   </a:t>
            </a:r>
          </a:p>
        </p:txBody>
      </p:sp>
      <p:pic>
        <p:nvPicPr>
          <p:cNvPr id="5" name="Espace réservé du contenu 4">
            <a:extLst>
              <a:ext uri="{FF2B5EF4-FFF2-40B4-BE49-F238E27FC236}">
                <a16:creationId xmlns:a16="http://schemas.microsoft.com/office/drawing/2014/main" id="{B3FA9EF7-5418-45C2-8F87-F9FAB3EB9E19}"/>
              </a:ext>
            </a:extLst>
          </p:cNvPr>
          <p:cNvPicPr>
            <a:picLocks noGrp="1" noChangeAspect="1"/>
          </p:cNvPicPr>
          <p:nvPr>
            <p:ph idx="1"/>
          </p:nvPr>
        </p:nvPicPr>
        <p:blipFill rotWithShape="1">
          <a:blip r:embed="rId2"/>
          <a:srcRect t="27487"/>
          <a:stretch/>
        </p:blipFill>
        <p:spPr>
          <a:xfrm>
            <a:off x="7373510" y="2938780"/>
            <a:ext cx="4447998" cy="2428241"/>
          </a:xfrm>
        </p:spPr>
      </p:pic>
      <p:pic>
        <p:nvPicPr>
          <p:cNvPr id="4" name="Espace réservé du contenu 4">
            <a:extLst>
              <a:ext uri="{FF2B5EF4-FFF2-40B4-BE49-F238E27FC236}">
                <a16:creationId xmlns:a16="http://schemas.microsoft.com/office/drawing/2014/main" id="{B3FA9EF7-5418-45C2-8F87-F9FAB3EB9E19}"/>
              </a:ext>
            </a:extLst>
          </p:cNvPr>
          <p:cNvPicPr/>
          <p:nvPr/>
        </p:nvPicPr>
        <p:blipFill rotWithShape="1">
          <a:blip r:embed="rId2"/>
          <a:srcRect b="72236"/>
          <a:stretch/>
        </p:blipFill>
        <p:spPr bwMode="auto">
          <a:xfrm>
            <a:off x="7526368" y="1775460"/>
            <a:ext cx="4447540" cy="929640"/>
          </a:xfrm>
          <a:prstGeom prst="rect">
            <a:avLst/>
          </a:prstGeom>
          <a:ln>
            <a:noFill/>
          </a:ln>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76C351A3-9FD9-4133-8345-451953543641}"/>
              </a:ext>
            </a:extLst>
          </p:cNvPr>
          <p:cNvSpPr txBox="1"/>
          <p:nvPr/>
        </p:nvSpPr>
        <p:spPr>
          <a:xfrm>
            <a:off x="6509098" y="1321356"/>
            <a:ext cx="2319128" cy="400110"/>
          </a:xfrm>
          <a:prstGeom prst="rect">
            <a:avLst/>
          </a:prstGeom>
          <a:noFill/>
        </p:spPr>
        <p:txBody>
          <a:bodyPr wrap="square" rtlCol="0">
            <a:spAutoFit/>
          </a:bodyPr>
          <a:lstStyle/>
          <a:p>
            <a:r>
              <a:rPr lang="fr-FR" sz="2000" i="1" dirty="0">
                <a:latin typeface="Imprint MT Shadow" panose="04020605060303030202" pitchFamily="82" charset="0"/>
              </a:rPr>
              <a:t>VRAI / FAUX? </a:t>
            </a:r>
          </a:p>
        </p:txBody>
      </p:sp>
      <p:sp>
        <p:nvSpPr>
          <p:cNvPr id="7" name="ZoneTexte 6">
            <a:extLst>
              <a:ext uri="{FF2B5EF4-FFF2-40B4-BE49-F238E27FC236}">
                <a16:creationId xmlns:a16="http://schemas.microsoft.com/office/drawing/2014/main" id="{E148CFC7-CAC9-4988-91F9-07708815767A}"/>
              </a:ext>
            </a:extLst>
          </p:cNvPr>
          <p:cNvSpPr txBox="1"/>
          <p:nvPr/>
        </p:nvSpPr>
        <p:spPr>
          <a:xfrm>
            <a:off x="10430494" y="853174"/>
            <a:ext cx="1020417" cy="461665"/>
          </a:xfrm>
          <a:prstGeom prst="rect">
            <a:avLst/>
          </a:prstGeom>
          <a:noFill/>
        </p:spPr>
        <p:txBody>
          <a:bodyPr wrap="square">
            <a:spAutoFit/>
          </a:bodyPr>
          <a:lstStyle/>
          <a:p>
            <a:r>
              <a:rPr lang="fr-FR" sz="2400" b="1" dirty="0">
                <a:solidFill>
                  <a:srgbClr val="0070C0"/>
                </a:solidFill>
                <a:latin typeface="Times New Roman" panose="02020603050405020304" pitchFamily="18" charset="0"/>
                <a:cs typeface="Times New Roman" panose="02020603050405020304" pitchFamily="18" charset="0"/>
              </a:rPr>
              <a:t>VRAI</a:t>
            </a:r>
          </a:p>
        </p:txBody>
      </p:sp>
      <p:sp>
        <p:nvSpPr>
          <p:cNvPr id="6" name="ZoneTexte 5"/>
          <p:cNvSpPr txBox="1"/>
          <p:nvPr/>
        </p:nvSpPr>
        <p:spPr>
          <a:xfrm>
            <a:off x="941696" y="2347415"/>
            <a:ext cx="5950423" cy="1323439"/>
          </a:xfrm>
          <a:prstGeom prst="rect">
            <a:avLst/>
          </a:prstGeom>
          <a:noFill/>
        </p:spPr>
        <p:txBody>
          <a:bodyPr wrap="square" rtlCol="0">
            <a:spAutoFit/>
          </a:bodyPr>
          <a:lstStyle/>
          <a:p>
            <a:r>
              <a:rPr lang="fr-FR" sz="2000" dirty="0">
                <a:solidFill>
                  <a:srgbClr val="0070C0"/>
                </a:solidFill>
                <a:latin typeface="Times New Roman" panose="02020603050405020304" pitchFamily="18" charset="0"/>
                <a:ea typeface="Times New Roman" panose="02020603050405020304" pitchFamily="18" charset="0"/>
              </a:rPr>
              <a:t>VRAI : plus de 200 000  personnes « sans-papiers » travaillent (voire même le double selon les sources). </a:t>
            </a:r>
          </a:p>
          <a:p>
            <a:r>
              <a:rPr lang="fr-FR" sz="2000" dirty="0">
                <a:solidFill>
                  <a:srgbClr val="0070C0"/>
                </a:solidFill>
                <a:latin typeface="Times New Roman" panose="02020603050405020304" pitchFamily="18" charset="0"/>
                <a:ea typeface="Times New Roman" panose="02020603050405020304" pitchFamily="18" charset="0"/>
              </a:rPr>
              <a:t>C’est évidemment illégal et il s’agit, soit de « travail au noir », soit d’un emploi trouvé à l’aide de faux papiers.</a:t>
            </a:r>
          </a:p>
        </p:txBody>
      </p:sp>
      <p:sp>
        <p:nvSpPr>
          <p:cNvPr id="8" name="ZoneTexte 7"/>
          <p:cNvSpPr txBox="1"/>
          <p:nvPr/>
        </p:nvSpPr>
        <p:spPr>
          <a:xfrm>
            <a:off x="941697" y="4258101"/>
            <a:ext cx="5691116" cy="1323439"/>
          </a:xfrm>
          <a:prstGeom prst="rect">
            <a:avLst/>
          </a:prstGeom>
          <a:noFill/>
        </p:spPr>
        <p:txBody>
          <a:bodyPr wrap="square" rtlCol="0">
            <a:spAutoFit/>
          </a:bodyPr>
          <a:lstStyle/>
          <a:p>
            <a:pPr indent="360000"/>
            <a:r>
              <a:rPr lang="fr-FR" sz="1600" dirty="0">
                <a:latin typeface="Times New Roman" panose="02020603050405020304" pitchFamily="18" charset="0"/>
                <a:ea typeface="Times New Roman" panose="02020603050405020304" pitchFamily="18" charset="0"/>
              </a:rPr>
              <a:t>Cette situation d’extrême précarité met ces travailleurs à la merci des employeurs.</a:t>
            </a:r>
          </a:p>
          <a:p>
            <a:pPr indent="360000"/>
            <a:endParaRPr lang="fr-FR" sz="1600" dirty="0">
              <a:latin typeface="Times New Roman" panose="02020603050405020304" pitchFamily="18" charset="0"/>
              <a:ea typeface="Times New Roman" panose="02020603050405020304" pitchFamily="18" charset="0"/>
            </a:endParaRPr>
          </a:p>
          <a:p>
            <a:pPr indent="360000"/>
            <a:r>
              <a:rPr lang="fr-FR" sz="1600" dirty="0">
                <a:latin typeface="Times New Roman" panose="02020603050405020304" pitchFamily="18" charset="0"/>
                <a:ea typeface="Times New Roman" panose="02020603050405020304" pitchFamily="18" charset="0"/>
              </a:rPr>
              <a:t>Elle permet toutefois à certain d’entre eux d’entreprendre une démarche de régularisation, longue et complexe.</a:t>
            </a:r>
          </a:p>
        </p:txBody>
      </p:sp>
    </p:spTree>
    <p:extLst>
      <p:ext uri="{BB962C8B-B14F-4D97-AF65-F5344CB8AC3E}">
        <p14:creationId xmlns:p14="http://schemas.microsoft.com/office/powerpoint/2010/main" val="18527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childTnLst>
                          </p:cTn>
                        </p:par>
                        <p:par>
                          <p:cTn id="14" fill="hold">
                            <p:stCondLst>
                              <p:cond delay="2050"/>
                            </p:stCondLst>
                            <p:childTnLst>
                              <p:par>
                                <p:cTn id="15" presetID="4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4050"/>
                            </p:stCondLst>
                            <p:childTnLst>
                              <p:par>
                                <p:cTn id="21" presetID="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26"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par>
                          <p:cTn id="39" fill="hold">
                            <p:stCondLst>
                              <p:cond delay="6050"/>
                            </p:stCondLst>
                            <p:childTnLst>
                              <p:par>
                                <p:cTn id="40" presetID="42" presetClass="entr" presetSubtype="0" fill="hold" grpId="0" nodeType="after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ppt_x</p:attrName>
                                        </p:attrNameLst>
                                      </p:cBhvr>
                                      <p:tavLst>
                                        <p:tav tm="0">
                                          <p:val>
                                            <p:strVal val="#ppt_x"/>
                                          </p:val>
                                        </p:tav>
                                        <p:tav tm="100000">
                                          <p:val>
                                            <p:strVal val="#ppt_x"/>
                                          </p:val>
                                        </p:tav>
                                      </p:tavLst>
                                    </p:anim>
                                    <p:anim calcmode="lin" valueType="num">
                                      <p:cBhvr>
                                        <p:cTn id="44" dur="2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8550"/>
                            </p:stCondLst>
                            <p:childTnLst>
                              <p:par>
                                <p:cTn id="46" presetID="1" presetClass="entr" presetSubtype="0" fill="hold" grpId="0" nodeType="afterEffect">
                                  <p:stCondLst>
                                    <p:cond delay="150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D5CF50-3D1A-418C-816E-64C4F07FD81A}"/>
              </a:ext>
            </a:extLst>
          </p:cNvPr>
          <p:cNvSpPr>
            <a:spLocks noGrp="1"/>
          </p:cNvSpPr>
          <p:nvPr>
            <p:ph type="title"/>
          </p:nvPr>
        </p:nvSpPr>
        <p:spPr/>
        <p:txBody>
          <a:bodyPr>
            <a:noAutofit/>
          </a:bodyPr>
          <a:lstStyle/>
          <a:p>
            <a:r>
              <a:rPr lang="fr-FR" sz="2400" i="1" dirty="0">
                <a:latin typeface="Imprint MT Shadow" panose="04020605060303030202" pitchFamily="82" charset="0"/>
              </a:rPr>
              <a:t>Question 7:</a:t>
            </a:r>
            <a:br>
              <a:rPr lang="fr-FR" sz="2400" i="1" dirty="0">
                <a:latin typeface="Imprint MT Shadow" panose="04020605060303030202" pitchFamily="82" charset="0"/>
              </a:rPr>
            </a:br>
            <a:r>
              <a:rPr lang="fr-FR" sz="2400" i="1" dirty="0">
                <a:latin typeface="Imprint MT Shadow" panose="04020605060303030202" pitchFamily="82" charset="0"/>
              </a:rPr>
              <a:t>Toute mère de famille peut faire venir ses enfants en France dès l'instant où </a:t>
            </a:r>
            <a:br>
              <a:rPr lang="fr-FR" sz="2400" i="1" dirty="0">
                <a:latin typeface="Imprint MT Shadow" panose="04020605060303030202" pitchFamily="82" charset="0"/>
              </a:rPr>
            </a:br>
            <a:r>
              <a:rPr lang="fr-FR" sz="2400" i="1" dirty="0">
                <a:latin typeface="Imprint MT Shadow" panose="04020605060303030202" pitchFamily="82" charset="0"/>
              </a:rPr>
              <a:t>elle obtient le statut de réfugié ou un titre de séjour</a:t>
            </a:r>
          </a:p>
        </p:txBody>
      </p:sp>
      <p:pic>
        <p:nvPicPr>
          <p:cNvPr id="7" name="Image 6">
            <a:extLst>
              <a:ext uri="{FF2B5EF4-FFF2-40B4-BE49-F238E27FC236}">
                <a16:creationId xmlns:a16="http://schemas.microsoft.com/office/drawing/2014/main" id="{84D98BD8-49CD-4486-AD59-537FFD504093}"/>
              </a:ext>
            </a:extLst>
          </p:cNvPr>
          <p:cNvPicPr>
            <a:picLocks noChangeAspect="1"/>
          </p:cNvPicPr>
          <p:nvPr/>
        </p:nvPicPr>
        <p:blipFill>
          <a:blip r:embed="rId2"/>
          <a:stretch>
            <a:fillRect/>
          </a:stretch>
        </p:blipFill>
        <p:spPr>
          <a:xfrm>
            <a:off x="7222590" y="2525875"/>
            <a:ext cx="4711476" cy="3966999"/>
          </a:xfrm>
          <a:prstGeom prst="rect">
            <a:avLst/>
          </a:prstGeom>
        </p:spPr>
      </p:pic>
      <p:sp>
        <p:nvSpPr>
          <p:cNvPr id="9" name="Espace réservé du contenu 8">
            <a:extLst>
              <a:ext uri="{FF2B5EF4-FFF2-40B4-BE49-F238E27FC236}">
                <a16:creationId xmlns:a16="http://schemas.microsoft.com/office/drawing/2014/main" id="{98974D3C-EDAD-4457-878C-4B33044E57CC}"/>
              </a:ext>
            </a:extLst>
          </p:cNvPr>
          <p:cNvSpPr>
            <a:spLocks noGrp="1"/>
          </p:cNvSpPr>
          <p:nvPr>
            <p:ph idx="1"/>
          </p:nvPr>
        </p:nvSpPr>
        <p:spPr>
          <a:xfrm>
            <a:off x="463804" y="4509374"/>
            <a:ext cx="5613400" cy="1605986"/>
          </a:xfrm>
        </p:spPr>
        <p:txBody>
          <a:bodyPr>
            <a:normAutofit/>
          </a:bodyPr>
          <a:lstStyle/>
          <a:p>
            <a:pPr marL="0" indent="0">
              <a:buNone/>
            </a:pPr>
            <a:r>
              <a:rPr lang="fr-FR" sz="1600" dirty="0">
                <a:effectLst/>
                <a:latin typeface="Times New Roman" panose="02020603050405020304" pitchFamily="18" charset="0"/>
                <a:ea typeface="Times New Roman" panose="02020603050405020304" pitchFamily="18" charset="0"/>
              </a:rPr>
              <a:t>Faire venir ses enfants en France quand on n’a pas ce statut mais que l’on a obtenu un titre de séjour est encore plus compliqué car il faut </a:t>
            </a:r>
            <a:r>
              <a:rPr lang="fr-FR" sz="1600" b="1" dirty="0">
                <a:effectLst/>
                <a:latin typeface="Times New Roman" panose="02020603050405020304" pitchFamily="18" charset="0"/>
                <a:ea typeface="Times New Roman" panose="02020603050405020304" pitchFamily="18" charset="0"/>
              </a:rPr>
              <a:t>remplir un certain nombre de conditions,</a:t>
            </a:r>
            <a:r>
              <a:rPr lang="fr-FR" sz="1600" dirty="0">
                <a:effectLst/>
                <a:latin typeface="Times New Roman" panose="02020603050405020304" pitchFamily="18" charset="0"/>
                <a:ea typeface="Times New Roman" panose="02020603050405020304" pitchFamily="18" charset="0"/>
              </a:rPr>
              <a:t> comme avoir un logement d’une superficie précise par exemple et un certain niveau de revenus, ce que bien des familles françaises seraient en peine de réunir. </a:t>
            </a:r>
          </a:p>
          <a:p>
            <a:endParaRPr lang="fr-FR" dirty="0"/>
          </a:p>
        </p:txBody>
      </p:sp>
      <p:sp>
        <p:nvSpPr>
          <p:cNvPr id="3" name="ZoneTexte 2">
            <a:extLst>
              <a:ext uri="{FF2B5EF4-FFF2-40B4-BE49-F238E27FC236}">
                <a16:creationId xmlns:a16="http://schemas.microsoft.com/office/drawing/2014/main" id="{C9CA2F67-29B5-4004-B747-A5DB9B186F6D}"/>
              </a:ext>
            </a:extLst>
          </p:cNvPr>
          <p:cNvSpPr txBox="1"/>
          <p:nvPr/>
        </p:nvSpPr>
        <p:spPr>
          <a:xfrm>
            <a:off x="7668261" y="1231139"/>
            <a:ext cx="2226365" cy="400110"/>
          </a:xfrm>
          <a:prstGeom prst="rect">
            <a:avLst/>
          </a:prstGeom>
          <a:noFill/>
        </p:spPr>
        <p:txBody>
          <a:bodyPr wrap="square" rtlCol="0">
            <a:spAutoFit/>
          </a:bodyPr>
          <a:lstStyle/>
          <a:p>
            <a:r>
              <a:rPr lang="fr-FR" sz="2000" i="1" dirty="0">
                <a:latin typeface="Imprint MT Shadow" panose="04020605060303030202" pitchFamily="82" charset="0"/>
              </a:rPr>
              <a:t>VRAI /FAUX</a:t>
            </a:r>
          </a:p>
        </p:txBody>
      </p:sp>
      <p:sp>
        <p:nvSpPr>
          <p:cNvPr id="4" name="ZoneTexte 3">
            <a:extLst>
              <a:ext uri="{FF2B5EF4-FFF2-40B4-BE49-F238E27FC236}">
                <a16:creationId xmlns:a16="http://schemas.microsoft.com/office/drawing/2014/main" id="{1B2130AB-F617-4A2B-B48C-F6C2045338CE}"/>
              </a:ext>
            </a:extLst>
          </p:cNvPr>
          <p:cNvSpPr txBox="1"/>
          <p:nvPr/>
        </p:nvSpPr>
        <p:spPr>
          <a:xfrm>
            <a:off x="9894626" y="1200361"/>
            <a:ext cx="2189566" cy="461665"/>
          </a:xfrm>
          <a:prstGeom prst="rect">
            <a:avLst/>
          </a:prstGeom>
          <a:noFill/>
        </p:spPr>
        <p:txBody>
          <a:bodyPr wrap="square" rtlCol="0">
            <a:spAutoFit/>
          </a:bodyPr>
          <a:lstStyle/>
          <a:p>
            <a:r>
              <a:rPr lang="fr-FR" sz="2400" b="1" dirty="0">
                <a:solidFill>
                  <a:srgbClr val="0070C0"/>
                </a:solidFill>
                <a:latin typeface="Times New Roman" panose="02020603050405020304" pitchFamily="18" charset="0"/>
                <a:cs typeface="Times New Roman" panose="02020603050405020304" pitchFamily="18" charset="0"/>
              </a:rPr>
              <a:t>VRAI et FAUX</a:t>
            </a:r>
            <a:r>
              <a:rPr lang="fr-FR" dirty="0"/>
              <a:t> </a:t>
            </a:r>
          </a:p>
        </p:txBody>
      </p:sp>
      <p:sp>
        <p:nvSpPr>
          <p:cNvPr id="5" name="ZoneTexte 4">
            <a:extLst>
              <a:ext uri="{FF2B5EF4-FFF2-40B4-BE49-F238E27FC236}">
                <a16:creationId xmlns:a16="http://schemas.microsoft.com/office/drawing/2014/main" id="{C90A8BA9-D808-4D65-B057-EEEE1068D9A4}"/>
              </a:ext>
            </a:extLst>
          </p:cNvPr>
          <p:cNvSpPr txBox="1"/>
          <p:nvPr/>
        </p:nvSpPr>
        <p:spPr>
          <a:xfrm>
            <a:off x="463804" y="1951672"/>
            <a:ext cx="7359396" cy="707886"/>
          </a:xfrm>
          <a:prstGeom prst="rect">
            <a:avLst/>
          </a:prstGeom>
          <a:noFill/>
        </p:spPr>
        <p:txBody>
          <a:bodyPr wrap="square" rtlCol="0">
            <a:spAutoFit/>
          </a:bodyPr>
          <a:lstStyle/>
          <a:p>
            <a:r>
              <a:rPr lang="fr-FR" sz="2000" dirty="0">
                <a:solidFill>
                  <a:srgbClr val="0070C0"/>
                </a:solidFill>
                <a:latin typeface="Times New Roman" panose="02020603050405020304" pitchFamily="18" charset="0"/>
                <a:ea typeface="Times New Roman" panose="02020603050405020304" pitchFamily="18" charset="0"/>
              </a:rPr>
              <a:t>VRAI : Le statut de réfugiée donne théoriquement le droit inconditionnel d’être rejointe par ses enfants. </a:t>
            </a:r>
          </a:p>
        </p:txBody>
      </p:sp>
      <p:sp>
        <p:nvSpPr>
          <p:cNvPr id="6" name="ZoneTexte 5">
            <a:extLst>
              <a:ext uri="{FF2B5EF4-FFF2-40B4-BE49-F238E27FC236}">
                <a16:creationId xmlns:a16="http://schemas.microsoft.com/office/drawing/2014/main" id="{CF66150D-C4F4-463A-A4C7-BDDD8A3989BA}"/>
              </a:ext>
            </a:extLst>
          </p:cNvPr>
          <p:cNvSpPr txBox="1"/>
          <p:nvPr/>
        </p:nvSpPr>
        <p:spPr>
          <a:xfrm>
            <a:off x="463804" y="2801743"/>
            <a:ext cx="6851396" cy="1600438"/>
          </a:xfrm>
          <a:prstGeom prst="rect">
            <a:avLst/>
          </a:prstGeom>
          <a:noFill/>
        </p:spPr>
        <p:txBody>
          <a:bodyPr wrap="square" rtlCol="0">
            <a:spAutoFit/>
          </a:bodyPr>
          <a:lstStyle/>
          <a:p>
            <a:r>
              <a:rPr lang="fr-FR" sz="2000" dirty="0">
                <a:solidFill>
                  <a:srgbClr val="0070C0"/>
                </a:solidFill>
                <a:latin typeface="Times New Roman" panose="02020603050405020304" pitchFamily="18" charset="0"/>
                <a:ea typeface="Times New Roman" panose="02020603050405020304" pitchFamily="18" charset="0"/>
              </a:rPr>
              <a:t>FAUX : Mais dans les faits, </a:t>
            </a:r>
            <a:r>
              <a:rPr lang="fr-FR" sz="2000" b="1" dirty="0">
                <a:solidFill>
                  <a:srgbClr val="0070C0"/>
                </a:solidFill>
                <a:latin typeface="Times New Roman" panose="02020603050405020304" pitchFamily="18" charset="0"/>
                <a:ea typeface="Times New Roman" panose="02020603050405020304" pitchFamily="18" charset="0"/>
              </a:rPr>
              <a:t>les preuves de filiation exigées par l’administration</a:t>
            </a:r>
            <a:r>
              <a:rPr lang="fr-FR" sz="2000" dirty="0">
                <a:solidFill>
                  <a:srgbClr val="0070C0"/>
                </a:solidFill>
                <a:latin typeface="Times New Roman" panose="02020603050405020304" pitchFamily="18" charset="0"/>
                <a:ea typeface="Times New Roman" panose="02020603050405020304" pitchFamily="18" charset="0"/>
              </a:rPr>
              <a:t> </a:t>
            </a:r>
            <a:r>
              <a:rPr lang="fr-FR" sz="2000" b="1" dirty="0">
                <a:solidFill>
                  <a:srgbClr val="0070C0"/>
                </a:solidFill>
                <a:latin typeface="Times New Roman" panose="02020603050405020304" pitchFamily="18" charset="0"/>
                <a:ea typeface="Times New Roman" panose="02020603050405020304" pitchFamily="18" charset="0"/>
              </a:rPr>
              <a:t>peuvent être difficiles à rassembler</a:t>
            </a:r>
            <a:r>
              <a:rPr lang="fr-FR" sz="2000" dirty="0">
                <a:solidFill>
                  <a:srgbClr val="0070C0"/>
                </a:solidFill>
                <a:latin typeface="Times New Roman" panose="02020603050405020304" pitchFamily="18" charset="0"/>
                <a:ea typeface="Times New Roman" panose="02020603050405020304" pitchFamily="18" charset="0"/>
              </a:rPr>
              <a:t> et certaines procédures de réunification familiale durent jusqu’à deux ans. </a:t>
            </a:r>
            <a:endParaRPr lang="fr-FR" sz="2000" dirty="0"/>
          </a:p>
          <a:p>
            <a:endParaRPr lang="fr-FR" dirty="0"/>
          </a:p>
        </p:txBody>
      </p:sp>
    </p:spTree>
    <p:extLst>
      <p:ext uri="{BB962C8B-B14F-4D97-AF65-F5344CB8AC3E}">
        <p14:creationId xmlns:p14="http://schemas.microsoft.com/office/powerpoint/2010/main" val="1813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childTnLst>
                          </p:cTn>
                        </p:par>
                        <p:par>
                          <p:cTn id="14" fill="hold">
                            <p:stCondLst>
                              <p:cond delay="1950"/>
                            </p:stCondLst>
                            <p:childTnLst>
                              <p:par>
                                <p:cTn id="15" presetID="4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3950"/>
                            </p:stCondLst>
                            <p:childTnLst>
                              <p:par>
                                <p:cTn id="21" presetID="42" presetClass="entr" presetSubtype="0" fill="hold" grpId="0"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ppt_x</p:attrName>
                                        </p:attrNameLst>
                                      </p:cBhvr>
                                      <p:tavLst>
                                        <p:tav tm="0">
                                          <p:val>
                                            <p:strVal val="#ppt_x"/>
                                          </p:val>
                                        </p:tav>
                                        <p:tav tm="100000">
                                          <p:val>
                                            <p:strVal val="#ppt_x"/>
                                          </p:val>
                                        </p:tav>
                                      </p:tavLst>
                                    </p:anim>
                                    <p:anim calcmode="lin" valueType="num">
                                      <p:cBhvr>
                                        <p:cTn id="25" dur="2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6450"/>
                            </p:stCondLst>
                            <p:childTnLst>
                              <p:par>
                                <p:cTn id="27" presetID="42" presetClass="entr" presetSubtype="0"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ppt_x</p:attrName>
                                        </p:attrNameLst>
                                      </p:cBhvr>
                                      <p:tavLst>
                                        <p:tav tm="0">
                                          <p:val>
                                            <p:strVal val="#ppt_x"/>
                                          </p:val>
                                        </p:tav>
                                        <p:tav tm="100000">
                                          <p:val>
                                            <p:strVal val="#ppt_x"/>
                                          </p:val>
                                        </p:tav>
                                      </p:tavLst>
                                    </p:anim>
                                    <p:anim calcmode="lin" valueType="num">
                                      <p:cBhvr>
                                        <p:cTn id="31" dur="2000" fill="hold"/>
                                        <p:tgtEl>
                                          <p:spTgt spid="6"/>
                                        </p:tgtEl>
                                        <p:attrNameLst>
                                          <p:attrName>ppt_y</p:attrName>
                                        </p:attrNameLst>
                                      </p:cBhvr>
                                      <p:tavLst>
                                        <p:tav tm="0">
                                          <p:val>
                                            <p:strVal val="#ppt_y+.1"/>
                                          </p:val>
                                        </p:tav>
                                        <p:tav tm="100000">
                                          <p:val>
                                            <p:strVal val="#ppt_y"/>
                                          </p:val>
                                        </p:tav>
                                      </p:tavLst>
                                    </p:anim>
                                  </p:childTnLst>
                                </p:cTn>
                              </p:par>
                              <p:par>
                                <p:cTn id="32" presetID="21" presetClass="entr" presetSubtype="1"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4000"/>
                                        <p:tgtEl>
                                          <p:spTgt spid="7"/>
                                        </p:tgtEl>
                                      </p:cBhvr>
                                    </p:animEffect>
                                  </p:childTnLst>
                                </p:cTn>
                              </p:par>
                            </p:childTnLst>
                          </p:cTn>
                        </p:par>
                        <p:par>
                          <p:cTn id="35" fill="hold">
                            <p:stCondLst>
                              <p:cond delay="10950"/>
                            </p:stCondLst>
                            <p:childTnLst>
                              <p:par>
                                <p:cTn id="36" presetID="1" presetClass="entr" presetSubtype="0" fill="hold" grpId="0" nodeType="afterEffect">
                                  <p:stCondLst>
                                    <p:cond delay="150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build="p"/>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TotalTime>
  <Words>1811</Words>
  <Application>Microsoft Office PowerPoint</Application>
  <PresentationFormat>Grand écran</PresentationFormat>
  <Paragraphs>108</Paragraphs>
  <Slides>15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Arial</vt:lpstr>
      <vt:lpstr>Calibri</vt:lpstr>
      <vt:lpstr>Calibri Light</vt:lpstr>
      <vt:lpstr>Gabriola</vt:lpstr>
      <vt:lpstr>Helvetica Neue</vt:lpstr>
      <vt:lpstr>Imprint MT Shadow</vt:lpstr>
      <vt:lpstr>Symbol</vt:lpstr>
      <vt:lpstr>Times New Roman</vt:lpstr>
      <vt:lpstr>Verdana</vt:lpstr>
      <vt:lpstr>Wingdings</vt:lpstr>
      <vt:lpstr>Thème Office</vt:lpstr>
      <vt:lpstr>Présentation PowerPoint</vt:lpstr>
      <vt:lpstr> Quiz Testons nos connaissances sur les migrations</vt:lpstr>
      <vt:lpstr>  Question 1: Le nombre de personnes migrantes dans le monde augmente au même  rythme que la population mondiale                         </vt:lpstr>
      <vt:lpstr>Question 2, Classez de 1 à 4 les continents d'origine des migrants internationaux (1 étant le continent à partir duquel partent le plus d'exilés) Indiquer le niveau de priorité : de priorité 4 à priorité 1 </vt:lpstr>
      <vt:lpstr>Question 3: Ce sont les pays à revenu élevé qui accueillent le plus de personnes réfugiées proportionnellement à leur population? </vt:lpstr>
      <vt:lpstr>Question 4: Une fois sur le continent européen, toute personne demandant  l'asile  a le droit de déposer sa demande dans le pays européen  de son choix? </vt:lpstr>
      <vt:lpstr>Question 5 : Une personne demandant l'asile peut être enfermée en centre de  rétention administrative (CRA) pour être expulsée  Un CRA  ( dans la région, Bordeaux et Hendaye) est un lieu fermé, gardé par la police. </vt:lpstr>
      <vt:lpstr>Question 6: Des secteurs importants et essentiels de l'activité économique  (hôtellerie-restauration, services à la personne ...) reposent sur  l'embauche de personnes sans-papiers.   </vt:lpstr>
      <vt:lpstr>Question 7: Toute mère de famille peut faire venir ses enfants en France dès l'instant où  elle obtient le statut de réfugié ou un titre de séjour</vt:lpstr>
      <vt:lpstr>Question 8: Toutes les mères étrangères dont les enfants ont la nationalité française ont droit à un titre de séjour</vt:lpstr>
      <vt:lpstr>Question 9: Si la compagne française d'un homme étranger en situation irrégulière est enceinte, cet homme ne sera pas expulsé de France : on n'expulse pas les pères ou les futurs pères d'enfant français</vt:lpstr>
      <vt:lpstr>Question 10: Monsieur X vit à Dijon, monsieur Y vit à Bordeaux. Tous deux vivent en France depuis 6 ans, avec des enfants scolarisés depuis plusieurs années, mais ils n'ont pas les mêmes chances d'obtenir un titre de séjour.   </vt:lpstr>
      <vt:lpstr>Question 11: Il suffit d'avoir des enfants pour toucher des prestations familiales </vt:lpstr>
      <vt:lpstr>Question 12: Il arrive qu'une personne perde son droit au séjour après avoir passé de nombreuses années en France en situation régulière</vt:lpstr>
      <vt:lpstr>Informez vous, rejoignez nous     La Cimade      Groupe local Pau Béarn     Rue du Hédas (centre ville)                Tél : 06 40 09 32 65                pau@lacimade.org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Quiz CIMADE Testons nos connaissances sur les migrations</dc:title>
  <dc:creator>Mikoute</dc:creator>
  <cp:lastModifiedBy>Mikoute</cp:lastModifiedBy>
  <cp:revision>20</cp:revision>
  <dcterms:created xsi:type="dcterms:W3CDTF">2020-12-29T14:40:40Z</dcterms:created>
  <dcterms:modified xsi:type="dcterms:W3CDTF">2021-01-07T13:55:07Z</dcterms:modified>
</cp:coreProperties>
</file>